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514" r:id="rId2"/>
    <p:sldId id="518" r:id="rId3"/>
    <p:sldId id="523" r:id="rId4"/>
    <p:sldId id="524" r:id="rId5"/>
    <p:sldId id="522" r:id="rId6"/>
    <p:sldId id="534" r:id="rId7"/>
    <p:sldId id="535" r:id="rId8"/>
    <p:sldId id="536" r:id="rId9"/>
    <p:sldId id="537" r:id="rId10"/>
    <p:sldId id="497" r:id="rId11"/>
    <p:sldId id="533" r:id="rId12"/>
    <p:sldId id="520" r:id="rId13"/>
    <p:sldId id="521" r:id="rId14"/>
    <p:sldId id="512" r:id="rId15"/>
    <p:sldId id="519" r:id="rId16"/>
    <p:sldId id="532" r:id="rId17"/>
    <p:sldId id="525" r:id="rId18"/>
    <p:sldId id="529" r:id="rId19"/>
    <p:sldId id="530" r:id="rId20"/>
    <p:sldId id="531" r:id="rId21"/>
    <p:sldId id="498" r:id="rId22"/>
    <p:sldId id="499" r:id="rId23"/>
    <p:sldId id="509" r:id="rId24"/>
    <p:sldId id="503" r:id="rId25"/>
    <p:sldId id="508" r:id="rId26"/>
    <p:sldId id="517"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54450-BCA2-4D88-97D8-0392F8323095}" type="datetimeFigureOut">
              <a:rPr lang="tr-TR" smtClean="0"/>
              <a:pPr/>
              <a:t>9.07.2020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AE8A0E-4BDE-4E4D-8D6D-D1745F87C265}" type="slidenum">
              <a:rPr lang="tr-TR" smtClean="0"/>
              <a:pPr/>
              <a:t>‹#›</a:t>
            </a:fld>
            <a:endParaRPr lang="tr-TR"/>
          </a:p>
        </p:txBody>
      </p:sp>
    </p:spTree>
    <p:extLst>
      <p:ext uri="{BB962C8B-B14F-4D97-AF65-F5344CB8AC3E}">
        <p14:creationId xmlns:p14="http://schemas.microsoft.com/office/powerpoint/2010/main" val="138553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C54B5D2F-1D43-4CDB-BBDE-F875EA6F4592}" type="datetimeFigureOut">
              <a:rPr lang="tr-TR" smtClean="0">
                <a:solidFill>
                  <a:srgbClr val="DBF5F9">
                    <a:shade val="90000"/>
                  </a:srgbClr>
                </a:solidFill>
              </a:rPr>
              <a:pPr/>
              <a:t>9.07.2020</a:t>
            </a:fld>
            <a:endParaRPr lang="tr-TR">
              <a:solidFill>
                <a:srgbClr val="DBF5F9">
                  <a:shade val="90000"/>
                </a:srgbClr>
              </a:solidFill>
            </a:endParaRPr>
          </a:p>
        </p:txBody>
      </p:sp>
      <p:sp>
        <p:nvSpPr>
          <p:cNvPr id="19" name="18 Altbilgi Yer Tutucusu"/>
          <p:cNvSpPr>
            <a:spLocks noGrp="1"/>
          </p:cNvSpPr>
          <p:nvPr>
            <p:ph type="ftr" sz="quarter" idx="11"/>
          </p:nvPr>
        </p:nvSpPr>
        <p:spPr/>
        <p:txBody>
          <a:bodyPr/>
          <a:lstStyle/>
          <a:p>
            <a:endParaRPr lang="tr-TR">
              <a:solidFill>
                <a:srgbClr val="DBF5F9">
                  <a:shade val="90000"/>
                </a:srgbClr>
              </a:solidFill>
            </a:endParaRPr>
          </a:p>
        </p:txBody>
      </p:sp>
      <p:sp>
        <p:nvSpPr>
          <p:cNvPr id="27" name="26 Slayt Numarası Yer Tutucusu"/>
          <p:cNvSpPr>
            <a:spLocks noGrp="1"/>
          </p:cNvSpPr>
          <p:nvPr>
            <p:ph type="sldNum" sz="quarter" idx="12"/>
          </p:nvPr>
        </p:nvSpPr>
        <p:spPr/>
        <p:txBody>
          <a:bodyPr/>
          <a:lstStyle/>
          <a:p>
            <a:fld id="{05FF364A-55D4-465C-A7AC-18B467AAE110}"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8291696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a:solidFill>
                <a:srgbClr val="04617B">
                  <a:shade val="90000"/>
                </a:srgbClr>
              </a:solidFill>
            </a:endParaRPr>
          </a:p>
        </p:txBody>
      </p:sp>
      <p:sp>
        <p:nvSpPr>
          <p:cNvPr id="6" name="5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2470707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a:solidFill>
                <a:srgbClr val="04617B">
                  <a:shade val="90000"/>
                </a:srgbClr>
              </a:solidFill>
            </a:endParaRPr>
          </a:p>
        </p:txBody>
      </p:sp>
      <p:sp>
        <p:nvSpPr>
          <p:cNvPr id="6" name="5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330594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a:solidFill>
                <a:srgbClr val="04617B">
                  <a:shade val="90000"/>
                </a:srgbClr>
              </a:solidFill>
            </a:endParaRPr>
          </a:p>
        </p:txBody>
      </p:sp>
      <p:sp>
        <p:nvSpPr>
          <p:cNvPr id="6" name="5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1038580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54B5D2F-1D43-4CDB-BBDE-F875EA6F4592}" type="datetimeFigureOut">
              <a:rPr lang="tr-TR" smtClean="0">
                <a:solidFill>
                  <a:srgbClr val="DBF5F9">
                    <a:shade val="90000"/>
                  </a:srgbClr>
                </a:solidFill>
              </a:rPr>
              <a:pPr/>
              <a:t>9.07.2020</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p>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p>
            <a:fld id="{05FF364A-55D4-465C-A7AC-18B467AAE110}"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16732282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a:solidFill>
                <a:srgbClr val="04617B">
                  <a:shade val="90000"/>
                </a:srgbClr>
              </a:solidFill>
            </a:endParaRPr>
          </a:p>
        </p:txBody>
      </p:sp>
      <p:sp>
        <p:nvSpPr>
          <p:cNvPr id="7" name="6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22679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8" name="7 Altbilgi Yer Tutucusu"/>
          <p:cNvSpPr>
            <a:spLocks noGrp="1"/>
          </p:cNvSpPr>
          <p:nvPr>
            <p:ph type="ftr" sz="quarter" idx="11"/>
          </p:nvPr>
        </p:nvSpPr>
        <p:spPr/>
        <p:txBody>
          <a:bodyPr/>
          <a:lstStyle/>
          <a:p>
            <a:endParaRPr lang="tr-TR">
              <a:solidFill>
                <a:srgbClr val="04617B">
                  <a:shade val="90000"/>
                </a:srgbClr>
              </a:solidFill>
            </a:endParaRPr>
          </a:p>
        </p:txBody>
      </p:sp>
      <p:sp>
        <p:nvSpPr>
          <p:cNvPr id="9" name="8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1314267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4" name="3 Altbilgi Yer Tutucusu"/>
          <p:cNvSpPr>
            <a:spLocks noGrp="1"/>
          </p:cNvSpPr>
          <p:nvPr>
            <p:ph type="ftr" sz="quarter" idx="11"/>
          </p:nvPr>
        </p:nvSpPr>
        <p:spPr/>
        <p:txBody>
          <a:bodyPr/>
          <a:lstStyle/>
          <a:p>
            <a:endParaRPr lang="tr-TR">
              <a:solidFill>
                <a:srgbClr val="04617B">
                  <a:shade val="90000"/>
                </a:srgbClr>
              </a:solidFill>
            </a:endParaRPr>
          </a:p>
        </p:txBody>
      </p:sp>
      <p:sp>
        <p:nvSpPr>
          <p:cNvPr id="5" name="4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34068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3" name="2 Altbilgi Yer Tutucusu"/>
          <p:cNvSpPr>
            <a:spLocks noGrp="1"/>
          </p:cNvSpPr>
          <p:nvPr>
            <p:ph type="ftr" sz="quarter" idx="11"/>
          </p:nvPr>
        </p:nvSpPr>
        <p:spPr/>
        <p:txBody>
          <a:bodyPr/>
          <a:lstStyle/>
          <a:p>
            <a:endParaRPr lang="tr-TR">
              <a:solidFill>
                <a:srgbClr val="04617B">
                  <a:shade val="90000"/>
                </a:srgbClr>
              </a:solidFill>
            </a:endParaRPr>
          </a:p>
        </p:txBody>
      </p:sp>
      <p:sp>
        <p:nvSpPr>
          <p:cNvPr id="4" name="3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2714726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a:solidFill>
                <a:srgbClr val="04617B">
                  <a:shade val="90000"/>
                </a:srgbClr>
              </a:solidFill>
            </a:endParaRPr>
          </a:p>
        </p:txBody>
      </p:sp>
      <p:sp>
        <p:nvSpPr>
          <p:cNvPr id="7" name="6 Slayt Numarası Yer Tutucusu"/>
          <p:cNvSpPr>
            <a:spLocks noGrp="1"/>
          </p:cNvSpPr>
          <p:nvPr>
            <p:ph type="sldNum" sz="quarter" idx="12"/>
          </p:nvPr>
        </p:nvSpPr>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83962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a:solidFill>
                <a:srgbClr val="04617B">
                  <a:shade val="90000"/>
                </a:srgbClr>
              </a:solidFill>
            </a:endParaRPr>
          </a:p>
        </p:txBody>
      </p:sp>
      <p:sp>
        <p:nvSpPr>
          <p:cNvPr id="7" name="6 Slayt Numarası Yer Tutucusu"/>
          <p:cNvSpPr>
            <a:spLocks noGrp="1"/>
          </p:cNvSpPr>
          <p:nvPr>
            <p:ph type="sldNum" sz="quarter" idx="12"/>
          </p:nvPr>
        </p:nvSpPr>
        <p:spPr>
          <a:xfrm>
            <a:off x="8077200" y="6356350"/>
            <a:ext cx="609600" cy="365125"/>
          </a:xfrm>
        </p:spPr>
        <p:txBody>
          <a:body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998438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54B5D2F-1D43-4CDB-BBDE-F875EA6F4592}" type="datetimeFigureOut">
              <a:rPr lang="tr-TR" smtClean="0">
                <a:solidFill>
                  <a:srgbClr val="04617B">
                    <a:shade val="90000"/>
                  </a:srgbClr>
                </a:solidFill>
              </a:rPr>
              <a:pPr/>
              <a:t>9.07.2020</a:t>
            </a:fld>
            <a:endParaRPr lang="tr-TR">
              <a:solidFill>
                <a:srgbClr val="04617B">
                  <a:shade val="90000"/>
                </a:srgbClr>
              </a:solidFill>
            </a:endParaRP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solidFill>
                <a:srgbClr val="04617B">
                  <a:shade val="90000"/>
                </a:srgbClr>
              </a:solidFill>
            </a:endParaRP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FF364A-55D4-465C-A7AC-18B467AAE110}" type="slidenum">
              <a:rPr lang="tr-TR" smtClean="0">
                <a:solidFill>
                  <a:srgbClr val="04617B">
                    <a:shade val="90000"/>
                  </a:srgbClr>
                </a:solidFill>
              </a:rPr>
              <a:pPr/>
              <a:t>‹#›</a:t>
            </a:fld>
            <a:endParaRPr lang="tr-TR">
              <a:solidFill>
                <a:srgbClr val="04617B">
                  <a:shade val="90000"/>
                </a:srgbClr>
              </a:solidFill>
            </a:endParaRP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9390857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1340768"/>
            <a:ext cx="1728192" cy="1692196"/>
          </a:xfrm>
          <a:prstGeom prst="rect">
            <a:avLst/>
          </a:prstGeom>
        </p:spPr>
      </p:pic>
      <p:sp>
        <p:nvSpPr>
          <p:cNvPr id="4" name="Dikdörtgen 3"/>
          <p:cNvSpPr/>
          <p:nvPr/>
        </p:nvSpPr>
        <p:spPr>
          <a:xfrm>
            <a:off x="179512" y="3645024"/>
            <a:ext cx="8784976" cy="492443"/>
          </a:xfrm>
          <a:prstGeom prst="rect">
            <a:avLst/>
          </a:prstGeom>
        </p:spPr>
        <p:txBody>
          <a:bodyPr wrap="square">
            <a:spAutoFit/>
          </a:bodyPr>
          <a:lstStyle/>
          <a:p>
            <a:pPr lvl="0" algn="ctr"/>
            <a:r>
              <a:rPr lang="tr-TR" altLang="tr-TR" sz="2600" b="1" dirty="0">
                <a:solidFill>
                  <a:srgbClr val="C00000"/>
                </a:solidFill>
                <a:latin typeface="Times New Roman" panose="02020603050405020304" pitchFamily="18" charset="0"/>
                <a:ea typeface="Palatino Linotype" pitchFamily="18" charset="0"/>
                <a:cs typeface="Times New Roman" panose="02020603050405020304" pitchFamily="18" charset="0"/>
              </a:rPr>
              <a:t>MESLEKİ VE TEKNİK EĞİTİM GENEL MÜDÜRLÜĞÜ</a:t>
            </a:r>
            <a:endParaRPr lang="tr-TR" sz="2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7345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936104"/>
          </a:xfrm>
        </p:spPr>
        <p:txBody>
          <a:bodyPr/>
          <a:lstStyle/>
          <a:p>
            <a:pPr algn="ctr"/>
            <a:r>
              <a:rPr lang="tr-TR" altLang="tr-TR" sz="3600" b="1" dirty="0">
                <a:solidFill>
                  <a:srgbClr val="002060"/>
                </a:solidFill>
                <a:latin typeface="Times New Roman" panose="02020603050405020304" pitchFamily="18" charset="0"/>
                <a:cs typeface="Times New Roman" panose="02020603050405020304" pitchFamily="18" charset="0"/>
              </a:rPr>
              <a:t>Çıraklık Eğitimi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628800"/>
            <a:ext cx="8229600" cy="4695800"/>
          </a:xfrm>
        </p:spPr>
        <p:txBody>
          <a:bodyPr>
            <a:normAutofit/>
          </a:bodyPr>
          <a:lstStyle/>
          <a:p>
            <a:pPr marL="0" lvl="0" indent="0" algn="just" defTabSz="457200">
              <a:spcBef>
                <a:spcPts val="1000"/>
              </a:spcBef>
              <a:buClr>
                <a:srgbClr val="A53010"/>
              </a:buClr>
              <a:buSzTx/>
              <a:buNone/>
            </a:pPr>
            <a:r>
              <a:rPr lang="tr-TR" altLang="tr-TR" sz="4000" b="1" dirty="0">
                <a:solidFill>
                  <a:prstClr val="black"/>
                </a:solidFill>
                <a:latin typeface="Times New Roman" panose="02020603050405020304" pitchFamily="18" charset="0"/>
                <a:cs typeface="Times New Roman" panose="02020603050405020304" pitchFamily="18" charset="0"/>
              </a:rPr>
              <a:t>Okulda verilen teorik eğitim ile işletmelerde yapılan pratik eğitimin bir bütünlük içerisinde uygulandığı, bireyleri bir mesleğe hazırlayan, mesleklerinde gelişmelerine olanak sağlayan ve belgeye götüren eğitimdir.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9955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404664"/>
            <a:ext cx="8507288" cy="648072"/>
          </a:xfrm>
        </p:spPr>
        <p:txBody>
          <a:bodyPr>
            <a:normAutofit fontScale="90000"/>
          </a:bodyPr>
          <a:lstStyle/>
          <a:p>
            <a:pPr algn="ctr"/>
            <a:r>
              <a:rPr lang="tr-TR" dirty="0">
                <a:solidFill>
                  <a:srgbClr val="04617B"/>
                </a:solidFill>
                <a:latin typeface="Times New Roman" panose="02020603050405020304" pitchFamily="18" charset="0"/>
                <a:cs typeface="Times New Roman" panose="02020603050405020304" pitchFamily="18" charset="0"/>
              </a:rPr>
              <a:t>KAYIT ŞARTLARI</a:t>
            </a:r>
            <a:endParaRPr lang="tr-TR" dirty="0"/>
          </a:p>
        </p:txBody>
      </p:sp>
      <p:sp>
        <p:nvSpPr>
          <p:cNvPr id="3" name="İçerik Yer Tutucusu 2"/>
          <p:cNvSpPr>
            <a:spLocks noGrp="1"/>
          </p:cNvSpPr>
          <p:nvPr>
            <p:ph idx="1"/>
          </p:nvPr>
        </p:nvSpPr>
        <p:spPr>
          <a:xfrm>
            <a:off x="457200" y="1268760"/>
            <a:ext cx="8363272" cy="5328592"/>
          </a:xfrm>
        </p:spPr>
        <p:txBody>
          <a:bodyPr>
            <a:normAutofit lnSpcReduction="10000"/>
          </a:bodyPr>
          <a:lstStyle/>
          <a:p>
            <a:pPr algn="just"/>
            <a:r>
              <a:rPr lang="tr-TR" sz="2800" dirty="0">
                <a:solidFill>
                  <a:srgbClr val="000000"/>
                </a:solidFill>
                <a:latin typeface="Times New Roman"/>
              </a:rPr>
              <a:t>Ortaöğretim kurumlarına kaydolmak için ortaokulu veya imam-hatip ortaokulunu bitirmiş ve öğretim yılının başlayacağı tarihte 18 yaşını bitirmemiş olma şartı aranır. Yaş şartını taşımayan öğrencilerin örgün ortaöğretim kurumlarına kayıtları yapılmaz. </a:t>
            </a:r>
            <a:r>
              <a:rPr lang="tr-TR" sz="2800" dirty="0">
                <a:solidFill>
                  <a:srgbClr val="FF0000"/>
                </a:solidFill>
                <a:latin typeface="Times New Roman"/>
              </a:rPr>
              <a:t>Ancak mesleki eğitim merkezine 18 yaşını bitirmiş olanların kayıtları da yapılır.</a:t>
            </a:r>
            <a:r>
              <a:rPr lang="tr-TR" sz="2800" dirty="0">
                <a:solidFill>
                  <a:srgbClr val="C00000"/>
                </a:solidFill>
                <a:latin typeface="Times New Roman"/>
              </a:rPr>
              <a:t> </a:t>
            </a:r>
            <a:endParaRPr lang="tr-TR" sz="2800" dirty="0" smtClean="0">
              <a:solidFill>
                <a:srgbClr val="C00000"/>
              </a:solidFill>
              <a:latin typeface="Times New Roman"/>
            </a:endParaRPr>
          </a:p>
          <a:p>
            <a:pPr lvl="0" algn="just">
              <a:buClr>
                <a:srgbClr val="0BD0D9"/>
              </a:buClr>
            </a:pPr>
            <a:r>
              <a:rPr lang="tr-TR" sz="2800" dirty="0">
                <a:solidFill>
                  <a:prstClr val="black"/>
                </a:solidFill>
                <a:latin typeface="Times New Roman"/>
                <a:ea typeface="Times New Roman"/>
              </a:rPr>
              <a:t>Mesleki eğitim merkezine kayıt sırasında öğrencilerden </a:t>
            </a:r>
            <a:r>
              <a:rPr lang="tr-TR" sz="2800" dirty="0">
                <a:solidFill>
                  <a:prstClr val="black"/>
                </a:solidFill>
                <a:latin typeface="Times New Roman"/>
                <a:ea typeface="Calibri"/>
              </a:rPr>
              <a:t>20/6/2012 tarihli ve 6331 sayılı İş Sağlığı ve Güvenliği Kanununun</a:t>
            </a:r>
            <a:r>
              <a:rPr lang="tr-TR" sz="2800" dirty="0">
                <a:solidFill>
                  <a:prstClr val="black"/>
                </a:solidFill>
                <a:latin typeface="Times New Roman"/>
                <a:ea typeface="Times New Roman"/>
              </a:rPr>
              <a:t> 15 inci maddesine göre sağlık durumunun girmek istedikleri meslek alanına uygun olduğunu belgelendirmek amacıyla </a:t>
            </a:r>
            <a:r>
              <a:rPr lang="tr-TR" sz="2800" dirty="0">
                <a:solidFill>
                  <a:srgbClr val="FF0000"/>
                </a:solidFill>
                <a:latin typeface="Times New Roman"/>
                <a:ea typeface="Times New Roman"/>
              </a:rPr>
              <a:t>işe giriş sağlık raporu </a:t>
            </a:r>
            <a:r>
              <a:rPr lang="tr-TR" sz="2800" dirty="0">
                <a:solidFill>
                  <a:prstClr val="black"/>
                </a:solidFill>
                <a:latin typeface="Times New Roman"/>
                <a:ea typeface="Times New Roman"/>
              </a:rPr>
              <a:t>istenir.”</a:t>
            </a:r>
            <a:r>
              <a:rPr lang="tr-TR" sz="2800" dirty="0">
                <a:solidFill>
                  <a:prstClr val="black"/>
                </a:solidFill>
                <a:highlight>
                  <a:srgbClr val="FFFF00"/>
                </a:highlight>
                <a:latin typeface="Times New Roman"/>
                <a:ea typeface="Times New Roman"/>
              </a:rPr>
              <a:t> </a:t>
            </a:r>
          </a:p>
          <a:p>
            <a:pPr algn="just"/>
            <a:endParaRPr lang="tr-TR" dirty="0">
              <a:solidFill>
                <a:srgbClr val="C00000"/>
              </a:solidFill>
            </a:endParaRPr>
          </a:p>
        </p:txBody>
      </p:sp>
    </p:spTree>
    <p:extLst>
      <p:ext uri="{BB962C8B-B14F-4D97-AF65-F5344CB8AC3E}">
        <p14:creationId xmlns:p14="http://schemas.microsoft.com/office/powerpoint/2010/main" val="3726705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792088"/>
          </a:xfrm>
        </p:spPr>
        <p:txBody>
          <a:bodyPr>
            <a:normAutofit fontScale="90000"/>
          </a:bodyPr>
          <a:lstStyle/>
          <a:p>
            <a:pPr algn="ctr"/>
            <a:r>
              <a:rPr lang="tr-TR" dirty="0" smtClean="0">
                <a:latin typeface="Times New Roman" panose="02020603050405020304" pitchFamily="18" charset="0"/>
                <a:cs typeface="Times New Roman" panose="02020603050405020304" pitchFamily="18" charset="0"/>
              </a:rPr>
              <a:t>KAYIT ŞARTLARI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79512" y="1052736"/>
            <a:ext cx="8712968" cy="5271864"/>
          </a:xfrm>
        </p:spPr>
        <p:txBody>
          <a:bodyPr>
            <a:noAutofit/>
          </a:bodyPr>
          <a:lstStyle/>
          <a:p>
            <a:pPr algn="just"/>
            <a:r>
              <a:rPr lang="tr-TR" sz="2800" dirty="0" smtClean="0">
                <a:latin typeface="Times New Roman"/>
              </a:rPr>
              <a:t>Evli </a:t>
            </a:r>
            <a:r>
              <a:rPr lang="tr-TR" sz="2800" dirty="0">
                <a:latin typeface="Times New Roman"/>
              </a:rPr>
              <a:t>olanların kayıtları yapılmaz, öğrenci iken evlenenlerin okulla ilişiği kesilerek kayıtları e-Okul üzerinden Açık Öğretim Lisesine, Mesleki Açık Öğretim Lisesine veya Açık Öğretim İmam Hatip Lisesine gönderilir. </a:t>
            </a:r>
            <a:r>
              <a:rPr lang="tr-TR" sz="2800" dirty="0">
                <a:solidFill>
                  <a:srgbClr val="FF0000"/>
                </a:solidFill>
                <a:latin typeface="Times New Roman"/>
              </a:rPr>
              <a:t>Ancak mesleki eğitim merkezi öğrencileri için bu fıkra hükmü uygulanmaz. </a:t>
            </a:r>
            <a:endParaRPr lang="tr-TR" sz="2800" dirty="0" smtClean="0">
              <a:solidFill>
                <a:srgbClr val="FF0000"/>
              </a:solidFill>
              <a:latin typeface="Times New Roman"/>
            </a:endParaRPr>
          </a:p>
          <a:p>
            <a:pPr algn="just"/>
            <a:r>
              <a:rPr lang="tr-TR" sz="2800" dirty="0" smtClean="0">
                <a:solidFill>
                  <a:srgbClr val="000000"/>
                </a:solidFill>
                <a:latin typeface="Times New Roman"/>
              </a:rPr>
              <a:t>Mesleki </a:t>
            </a:r>
            <a:r>
              <a:rPr lang="tr-TR" sz="2800" dirty="0">
                <a:solidFill>
                  <a:srgbClr val="000000"/>
                </a:solidFill>
                <a:latin typeface="Times New Roman"/>
              </a:rPr>
              <a:t>eğitim merkezine kayıtlı öğrenciler aynı zamanda Açık Öğretim Lisesi, Mesleki Açık Öğretim Lisesi veya Açık Öğretim İmam Hatip Lisesine de kayıt yaptırabilirler. </a:t>
            </a:r>
            <a:r>
              <a:rPr lang="tr-TR" sz="2800" dirty="0">
                <a:solidFill>
                  <a:srgbClr val="FF0000"/>
                </a:solidFill>
                <a:latin typeface="Times New Roman"/>
              </a:rPr>
              <a:t>Mesleki Açık Öğretim Lisesine kayıt yaptıran öğrenciler, mesleki eğitim merkezinde karşılığı olan derslerden yüz yüze eğitim programına devam ettirilmez. </a:t>
            </a:r>
            <a:endParaRPr lang="tr-TR" sz="2800" dirty="0">
              <a:solidFill>
                <a:srgbClr val="FF0000"/>
              </a:solidFill>
            </a:endParaRPr>
          </a:p>
        </p:txBody>
      </p:sp>
    </p:spTree>
    <p:extLst>
      <p:ext uri="{BB962C8B-B14F-4D97-AF65-F5344CB8AC3E}">
        <p14:creationId xmlns:p14="http://schemas.microsoft.com/office/powerpoint/2010/main" val="931368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792088"/>
          </a:xfrm>
        </p:spPr>
        <p:txBody>
          <a:bodyPr>
            <a:normAutofit fontScale="90000"/>
          </a:bodyPr>
          <a:lstStyle/>
          <a:p>
            <a:pPr algn="ctr"/>
            <a:r>
              <a:rPr lang="tr-TR" dirty="0" smtClean="0">
                <a:latin typeface="Times New Roman" panose="02020603050405020304" pitchFamily="18" charset="0"/>
                <a:cs typeface="Times New Roman" panose="02020603050405020304" pitchFamily="18" charset="0"/>
              </a:rPr>
              <a:t>KAYIT İŞLEMLERİ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79512" y="1412776"/>
            <a:ext cx="8712968" cy="4911824"/>
          </a:xfrm>
        </p:spPr>
        <p:txBody>
          <a:bodyPr>
            <a:normAutofit/>
          </a:bodyPr>
          <a:lstStyle/>
          <a:p>
            <a:pPr algn="just"/>
            <a:r>
              <a:rPr lang="tr-TR" sz="2800" dirty="0">
                <a:solidFill>
                  <a:srgbClr val="000000"/>
                </a:solidFill>
                <a:latin typeface="Times New Roman"/>
              </a:rPr>
              <a:t>Ortaöğretime yerleştirmeye esas puan ve/veya yetenek sınav puanına göre öğrenci alan okullara süresi içerisinde kayıt yaptırmayanlar ile </a:t>
            </a:r>
            <a:r>
              <a:rPr lang="tr-TR" sz="2800" dirty="0">
                <a:solidFill>
                  <a:srgbClr val="FF0000"/>
                </a:solidFill>
                <a:latin typeface="Times New Roman"/>
              </a:rPr>
              <a:t>iki ay içerisinde bir işletme ile sözleşme imzalayamayan mesleki eğitim merkezi öğrencileri bu okullara kayıt haklarını kaybederler. </a:t>
            </a:r>
            <a:r>
              <a:rPr lang="tr-TR" sz="2800" dirty="0">
                <a:latin typeface="Times New Roman"/>
              </a:rPr>
              <a:t>Ancak mesleki eğitim merkezine yerleştirilmiş olmasına rağmen bir işletme ile sözleşme imzalayamamış öğrencilerin teorik eğitimine en fazla iki ay devamları sağlanır.</a:t>
            </a:r>
            <a:r>
              <a:rPr lang="tr-TR" sz="2800" dirty="0">
                <a:solidFill>
                  <a:srgbClr val="FF0000"/>
                </a:solidFill>
                <a:latin typeface="Times New Roman"/>
              </a:rPr>
              <a:t> İşletme ile sözleşmenin imzalanmasıyla kayıt işlemi tamamlanır ve sigortalı işe giriş bildirgesi düzenlenir. </a:t>
            </a:r>
            <a:endParaRPr lang="tr-TR" dirty="0">
              <a:solidFill>
                <a:srgbClr val="FF0000"/>
              </a:solidFill>
            </a:endParaRPr>
          </a:p>
        </p:txBody>
      </p:sp>
    </p:spTree>
    <p:extLst>
      <p:ext uri="{BB962C8B-B14F-4D97-AF65-F5344CB8AC3E}">
        <p14:creationId xmlns:p14="http://schemas.microsoft.com/office/powerpoint/2010/main" val="1450941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Lenovo\Desktop\DYS  EKLER TARAMA\img1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3" y="0"/>
            <a:ext cx="626469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25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1008112"/>
          </a:xfrm>
        </p:spPr>
        <p:txBody>
          <a:bodyPr>
            <a:noAutofit/>
          </a:bodyPr>
          <a:lstStyle/>
          <a:p>
            <a:pPr algn="ctr"/>
            <a:r>
              <a:rPr lang="tr-TR" sz="4400" b="1" dirty="0">
                <a:solidFill>
                  <a:srgbClr val="C00000"/>
                </a:solidFill>
                <a:latin typeface="Times New Roman" panose="02020603050405020304" pitchFamily="18" charset="0"/>
                <a:cs typeface="Times New Roman" panose="02020603050405020304" pitchFamily="18" charset="0"/>
              </a:rPr>
              <a:t>Mesleki Eğitim </a:t>
            </a:r>
            <a:r>
              <a:rPr lang="tr-TR" sz="4400" b="1" dirty="0" smtClean="0">
                <a:solidFill>
                  <a:srgbClr val="C00000"/>
                </a:solidFill>
                <a:latin typeface="Times New Roman" panose="02020603050405020304" pitchFamily="18" charset="0"/>
                <a:cs typeface="Times New Roman" panose="02020603050405020304" pitchFamily="18" charset="0"/>
              </a:rPr>
              <a:t>Merkezlerinde</a:t>
            </a:r>
            <a:br>
              <a:rPr lang="tr-TR" sz="4400" b="1" dirty="0" smtClean="0">
                <a:solidFill>
                  <a:srgbClr val="C00000"/>
                </a:solidFill>
                <a:latin typeface="Times New Roman" panose="02020603050405020304" pitchFamily="18" charset="0"/>
                <a:cs typeface="Times New Roman" panose="02020603050405020304" pitchFamily="18" charset="0"/>
              </a:rPr>
            </a:br>
            <a:r>
              <a:rPr lang="tr-TR" sz="4400" b="1" dirty="0" smtClean="0">
                <a:solidFill>
                  <a:srgbClr val="C00000"/>
                </a:solidFill>
                <a:latin typeface="Times New Roman" panose="02020603050405020304" pitchFamily="18" charset="0"/>
                <a:cs typeface="Times New Roman" panose="02020603050405020304" pitchFamily="18" charset="0"/>
              </a:rPr>
              <a:t> </a:t>
            </a:r>
            <a:r>
              <a:rPr lang="tr-TR" altLang="tr-TR" sz="4400" b="1" dirty="0" smtClean="0">
                <a:solidFill>
                  <a:srgbClr val="002060"/>
                </a:solidFill>
                <a:latin typeface="Times New Roman" panose="02020603050405020304" pitchFamily="18" charset="0"/>
                <a:cs typeface="Times New Roman" panose="02020603050405020304" pitchFamily="18" charset="0"/>
              </a:rPr>
              <a:t>Çıraklık Eğitimi</a:t>
            </a:r>
            <a:endParaRPr lang="tr-TR" sz="4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1520" y="1628800"/>
            <a:ext cx="8435280" cy="4695800"/>
          </a:xfrm>
        </p:spPr>
        <p:txBody>
          <a:bodyPr>
            <a:normAutofit fontScale="85000" lnSpcReduction="20000"/>
          </a:bodyPr>
          <a:lstStyle/>
          <a:p>
            <a:pPr marL="0" lvl="0" indent="0" algn="ctr" defTabSz="457200">
              <a:spcBef>
                <a:spcPts val="1000"/>
              </a:spcBef>
              <a:buClr>
                <a:srgbClr val="A53010"/>
              </a:buClr>
              <a:buSzTx/>
              <a:buNone/>
            </a:pPr>
            <a:r>
              <a:rPr lang="tr-TR" sz="3200" b="1" dirty="0" smtClean="0">
                <a:solidFill>
                  <a:srgbClr val="000000"/>
                </a:solidFill>
                <a:latin typeface="Times New Roman"/>
              </a:rPr>
              <a:t>Mesleki </a:t>
            </a:r>
            <a:r>
              <a:rPr lang="tr-TR" sz="3200" b="1" dirty="0">
                <a:solidFill>
                  <a:srgbClr val="000000"/>
                </a:solidFill>
                <a:latin typeface="Times New Roman"/>
              </a:rPr>
              <a:t>eğitim merkezlerinde kalfalık ve ustalık programları uygulanır, teorik ve pratik eğitim birbirini tamamlayacak şekilde planlanır ve yürütülür. </a:t>
            </a:r>
            <a:endPar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lgn="ctr" defTabSz="457200">
              <a:spcBef>
                <a:spcPts val="1000"/>
              </a:spcBef>
              <a:buClr>
                <a:srgbClr val="A53010"/>
              </a:buClr>
              <a:buSzTx/>
              <a:buNone/>
            </a:pPr>
            <a:endPar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lgn="ctr" defTabSz="457200">
              <a:spcBef>
                <a:spcPts val="1000"/>
              </a:spcBef>
              <a:buClr>
                <a:srgbClr val="A53010"/>
              </a:buClr>
              <a:buSzTx/>
              <a:buNone/>
            </a:pPr>
            <a:r>
              <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rPr>
              <a:t>Tüm </a:t>
            </a: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alan ve dallarda öğretim süresi 4 yıldır.</a:t>
            </a:r>
          </a:p>
          <a:p>
            <a:pPr marL="0" lvl="0" indent="0" algn="ctr" defTabSz="457200">
              <a:spcBef>
                <a:spcPts val="1000"/>
              </a:spcBef>
              <a:buClr>
                <a:srgbClr val="A53010"/>
              </a:buClr>
              <a:buSzTx/>
              <a:buNone/>
            </a:pPr>
            <a:endParaRPr lang="tr-TR" altLang="tr-TR" sz="2800" b="1" dirty="0" smtClean="0">
              <a:solidFill>
                <a:prstClr val="black"/>
              </a:solidFill>
              <a:latin typeface="Times New Roman" panose="02020603050405020304" pitchFamily="18" charset="0"/>
              <a:cs typeface="Times New Roman" panose="02020603050405020304" pitchFamily="18" charset="0"/>
            </a:endParaRPr>
          </a:p>
          <a:p>
            <a:pPr marL="0" lvl="0" indent="0" algn="ctr" defTabSz="457200">
              <a:spcBef>
                <a:spcPts val="1000"/>
              </a:spcBef>
              <a:buClr>
                <a:srgbClr val="A53010"/>
              </a:buClr>
              <a:buSzTx/>
              <a:buNone/>
            </a:pPr>
            <a:r>
              <a:rPr lang="tr-TR" altLang="tr-TR" sz="2800" b="1" dirty="0" smtClean="0">
                <a:solidFill>
                  <a:prstClr val="black"/>
                </a:solidFill>
                <a:latin typeface="Times New Roman" panose="02020603050405020304" pitchFamily="18" charset="0"/>
                <a:cs typeface="Times New Roman" panose="02020603050405020304" pitchFamily="18" charset="0"/>
              </a:rPr>
              <a:t>Çıraklar </a:t>
            </a:r>
            <a:r>
              <a:rPr lang="tr-TR" altLang="tr-TR" sz="2800" b="1" dirty="0">
                <a:solidFill>
                  <a:prstClr val="black"/>
                </a:solidFill>
                <a:latin typeface="Times New Roman" panose="02020603050405020304" pitchFamily="18" charset="0"/>
                <a:cs typeface="Times New Roman" panose="02020603050405020304" pitchFamily="18" charset="0"/>
              </a:rPr>
              <a:t>haftada;</a:t>
            </a:r>
          </a:p>
          <a:p>
            <a:pPr marL="0" lvl="0" indent="0" algn="ctr" defTabSz="457200">
              <a:spcBef>
                <a:spcPts val="1000"/>
              </a:spcBef>
              <a:buClr>
                <a:srgbClr val="A53010"/>
              </a:buClr>
              <a:buSzTx/>
              <a:buNone/>
            </a:pPr>
            <a:r>
              <a:rPr lang="tr-TR" altLang="tr-TR" sz="2800" b="1" dirty="0">
                <a:solidFill>
                  <a:srgbClr val="C00000"/>
                </a:solidFill>
                <a:latin typeface="Times New Roman" panose="02020603050405020304" pitchFamily="18" charset="0"/>
                <a:cs typeface="Times New Roman" panose="02020603050405020304" pitchFamily="18" charset="0"/>
              </a:rPr>
              <a:t>1 veya 2 gün okulda teorik eğitim,</a:t>
            </a:r>
          </a:p>
          <a:p>
            <a:pPr marL="0" lvl="0" indent="0" algn="ctr" defTabSz="457200">
              <a:spcBef>
                <a:spcPts val="1000"/>
              </a:spcBef>
              <a:buClr>
                <a:srgbClr val="A53010"/>
              </a:buClr>
              <a:buSzTx/>
              <a:buNone/>
            </a:pPr>
            <a:r>
              <a:rPr lang="tr-TR" altLang="tr-TR" sz="2800" b="1" dirty="0">
                <a:solidFill>
                  <a:srgbClr val="002060"/>
                </a:solidFill>
                <a:latin typeface="Times New Roman" panose="02020603050405020304" pitchFamily="18" charset="0"/>
                <a:cs typeface="Times New Roman" panose="02020603050405020304" pitchFamily="18" charset="0"/>
              </a:rPr>
              <a:t>4 veya 5 gün işletmelerde pratik eğitim </a:t>
            </a:r>
            <a:r>
              <a:rPr lang="tr-TR" altLang="tr-TR" sz="2800" b="1" dirty="0" smtClean="0">
                <a:solidFill>
                  <a:srgbClr val="002060"/>
                </a:solidFill>
                <a:latin typeface="Times New Roman" panose="02020603050405020304" pitchFamily="18" charset="0"/>
                <a:cs typeface="Times New Roman" panose="02020603050405020304" pitchFamily="18" charset="0"/>
              </a:rPr>
              <a:t> </a:t>
            </a:r>
          </a:p>
          <a:p>
            <a:pPr marL="0" lvl="0" indent="0" algn="ctr" defTabSz="457200">
              <a:spcBef>
                <a:spcPts val="1000"/>
              </a:spcBef>
              <a:buClr>
                <a:srgbClr val="A53010"/>
              </a:buClr>
              <a:buSzTx/>
              <a:buNone/>
            </a:pPr>
            <a:r>
              <a:rPr lang="tr-TR" altLang="tr-TR" sz="2800" b="1" dirty="0" smtClean="0">
                <a:solidFill>
                  <a:srgbClr val="002060"/>
                </a:solidFill>
                <a:latin typeface="Times New Roman" panose="02020603050405020304" pitchFamily="18" charset="0"/>
                <a:cs typeface="Times New Roman" panose="02020603050405020304" pitchFamily="18" charset="0"/>
              </a:rPr>
              <a:t>(beceri eğitimi) </a:t>
            </a:r>
          </a:p>
          <a:p>
            <a:pPr marL="0" lvl="0" indent="0" algn="ctr" defTabSz="457200">
              <a:spcBef>
                <a:spcPts val="1000"/>
              </a:spcBef>
              <a:buClr>
                <a:srgbClr val="A53010"/>
              </a:buClr>
              <a:buSzTx/>
              <a:buNone/>
            </a:pPr>
            <a:r>
              <a:rPr lang="tr-TR" altLang="tr-TR" sz="2800" b="1" dirty="0" smtClean="0">
                <a:solidFill>
                  <a:srgbClr val="002060"/>
                </a:solidFill>
                <a:latin typeface="Times New Roman" panose="02020603050405020304" pitchFamily="18" charset="0"/>
                <a:cs typeface="Times New Roman" panose="02020603050405020304" pitchFamily="18" charset="0"/>
              </a:rPr>
              <a:t>alırlar</a:t>
            </a:r>
            <a:r>
              <a:rPr lang="tr-TR" altLang="tr-TR" sz="2800" b="1" dirty="0">
                <a:solidFill>
                  <a:srgbClr val="002060"/>
                </a:solidFill>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3225172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224136"/>
          </a:xfrm>
        </p:spPr>
        <p:txBody>
          <a:bodyPr>
            <a:normAutofit fontScale="90000"/>
          </a:bodyPr>
          <a:lstStyle/>
          <a:p>
            <a:pPr algn="ctr"/>
            <a:r>
              <a:rPr lang="tr-TR" sz="4400" b="1" dirty="0">
                <a:solidFill>
                  <a:srgbClr val="C00000"/>
                </a:solidFill>
                <a:latin typeface="Times New Roman" panose="02020603050405020304" pitchFamily="18" charset="0"/>
                <a:cs typeface="Times New Roman" panose="02020603050405020304" pitchFamily="18" charset="0"/>
              </a:rPr>
              <a:t>Mesleki Eğitim Merkezlerinde</a:t>
            </a:r>
            <a:br>
              <a:rPr lang="tr-TR" sz="4400" b="1" dirty="0">
                <a:solidFill>
                  <a:srgbClr val="C00000"/>
                </a:solidFill>
                <a:latin typeface="Times New Roman" panose="02020603050405020304" pitchFamily="18" charset="0"/>
                <a:cs typeface="Times New Roman" panose="02020603050405020304" pitchFamily="18" charset="0"/>
              </a:rPr>
            </a:br>
            <a:r>
              <a:rPr lang="tr-TR" sz="4400" b="1" dirty="0">
                <a:solidFill>
                  <a:srgbClr val="C00000"/>
                </a:solidFill>
                <a:latin typeface="Times New Roman" panose="02020603050405020304" pitchFamily="18" charset="0"/>
                <a:cs typeface="Times New Roman" panose="02020603050405020304" pitchFamily="18" charset="0"/>
              </a:rPr>
              <a:t> </a:t>
            </a:r>
            <a:r>
              <a:rPr lang="tr-TR" altLang="tr-TR" sz="4400" b="1" dirty="0">
                <a:solidFill>
                  <a:srgbClr val="002060"/>
                </a:solidFill>
                <a:latin typeface="Times New Roman" panose="02020603050405020304" pitchFamily="18" charset="0"/>
                <a:cs typeface="Times New Roman" panose="02020603050405020304" pitchFamily="18" charset="0"/>
              </a:rPr>
              <a:t>Çıraklık Eğitimi</a:t>
            </a:r>
            <a:endParaRPr lang="tr-TR" dirty="0"/>
          </a:p>
        </p:txBody>
      </p:sp>
      <p:sp>
        <p:nvSpPr>
          <p:cNvPr id="3" name="İçerik Yer Tutucusu 2"/>
          <p:cNvSpPr>
            <a:spLocks noGrp="1"/>
          </p:cNvSpPr>
          <p:nvPr>
            <p:ph idx="1"/>
          </p:nvPr>
        </p:nvSpPr>
        <p:spPr>
          <a:xfrm>
            <a:off x="251520" y="1772816"/>
            <a:ext cx="8712968" cy="4824536"/>
          </a:xfrm>
        </p:spPr>
        <p:txBody>
          <a:bodyPr>
            <a:normAutofit lnSpcReduction="10000"/>
          </a:bodyPr>
          <a:lstStyle/>
          <a:p>
            <a:pPr algn="just"/>
            <a:r>
              <a:rPr lang="tr-TR" sz="2800" dirty="0">
                <a:solidFill>
                  <a:srgbClr val="000000"/>
                </a:solidFill>
                <a:latin typeface="Times New Roman"/>
              </a:rPr>
              <a:t>Mesleki eğitim merkezi öğrencilerinin teorik eğitimi, haftada en az bir, en fazla iki gün olacak şekilde planlanır. Ders yılı süresi 36 haftadır. Bakanlıkça uygulanan proje ve protokoller kapsamında teorik eğitim süresi, uygulanan programın özelliğine göre değişebilir. Şartların oluşması hâlinde 9 uncu sınıf alan derslerinin eğitimi mesleki eğitim merkezlerinde veya işletmelerin eğitim birimlerinde verilebilir. Bu öğrenciler, 3308 sayılı Kanun hükümlerine göre işletmelerle olan sözleşmeleri devam ettiği sürece, ücretli ve ücretsiz izin süreleri dışında öğretim yılı boyunca işletmede mesleki eğitime devam eder. </a:t>
            </a:r>
            <a:endParaRPr lang="tr-TR" dirty="0"/>
          </a:p>
        </p:txBody>
      </p:sp>
    </p:spTree>
    <p:extLst>
      <p:ext uri="{BB962C8B-B14F-4D97-AF65-F5344CB8AC3E}">
        <p14:creationId xmlns:p14="http://schemas.microsoft.com/office/powerpoint/2010/main" val="3681923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224136"/>
          </a:xfrm>
        </p:spPr>
        <p:txBody>
          <a:bodyPr>
            <a:noAutofit/>
          </a:bodyPr>
          <a:lstStyle/>
          <a:p>
            <a:pPr algn="ctr"/>
            <a:r>
              <a:rPr lang="tr-TR" sz="4400" b="1" dirty="0">
                <a:solidFill>
                  <a:srgbClr val="C00000"/>
                </a:solidFill>
                <a:latin typeface="Times New Roman" panose="02020603050405020304" pitchFamily="18" charset="0"/>
                <a:cs typeface="Times New Roman" panose="02020603050405020304" pitchFamily="18" charset="0"/>
              </a:rPr>
              <a:t>Mesleki Eğitim Merkezlerinde</a:t>
            </a:r>
            <a:br>
              <a:rPr lang="tr-TR" sz="4400" b="1" dirty="0">
                <a:solidFill>
                  <a:srgbClr val="C00000"/>
                </a:solidFill>
                <a:latin typeface="Times New Roman" panose="02020603050405020304" pitchFamily="18" charset="0"/>
                <a:cs typeface="Times New Roman" panose="02020603050405020304" pitchFamily="18" charset="0"/>
              </a:rPr>
            </a:br>
            <a:r>
              <a:rPr lang="tr-TR" sz="4400" b="1" dirty="0">
                <a:solidFill>
                  <a:srgbClr val="C00000"/>
                </a:solidFill>
                <a:latin typeface="Times New Roman" panose="02020603050405020304" pitchFamily="18" charset="0"/>
                <a:cs typeface="Times New Roman" panose="02020603050405020304" pitchFamily="18" charset="0"/>
              </a:rPr>
              <a:t> </a:t>
            </a:r>
            <a:r>
              <a:rPr lang="tr-TR" altLang="tr-TR" sz="4400" b="1" dirty="0">
                <a:solidFill>
                  <a:srgbClr val="002060"/>
                </a:solidFill>
                <a:latin typeface="Times New Roman" panose="02020603050405020304" pitchFamily="18" charset="0"/>
                <a:cs typeface="Times New Roman" panose="02020603050405020304" pitchFamily="18" charset="0"/>
              </a:rPr>
              <a:t>Çıraklık Eğitimi</a:t>
            </a:r>
            <a:endParaRPr lang="tr-TR" sz="44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23528" y="1340768"/>
            <a:ext cx="8640960" cy="5256584"/>
          </a:xfrm>
        </p:spPr>
        <p:txBody>
          <a:bodyPr>
            <a:noAutofit/>
          </a:bodyPr>
          <a:lstStyle/>
          <a:p>
            <a:pPr marL="342900" lvl="0" indent="-342900" algn="just" defTabSz="457200">
              <a:spcBef>
                <a:spcPts val="1000"/>
              </a:spcBef>
              <a:buClr>
                <a:srgbClr val="A53010"/>
              </a:buClr>
              <a:buSzTx/>
              <a:buFont typeface="Wingdings 3" charset="2"/>
              <a:buChar char=""/>
            </a:pPr>
            <a:endParaRPr lang="tr-TR" sz="3200" b="1" dirty="0" smtClean="0">
              <a:solidFill>
                <a:prstClr val="black"/>
              </a:solidFill>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A53010"/>
              </a:buClr>
              <a:buSzTx/>
              <a:buFont typeface="Wingdings 3" charset="2"/>
              <a:buChar char=""/>
            </a:pPr>
            <a:r>
              <a:rPr lang="tr-TR" sz="3200" b="1" dirty="0" smtClean="0">
                <a:solidFill>
                  <a:prstClr val="black"/>
                </a:solidFill>
                <a:latin typeface="Times New Roman" panose="02020603050405020304" pitchFamily="18" charset="0"/>
                <a:cs typeface="Times New Roman" panose="02020603050405020304" pitchFamily="18" charset="0"/>
              </a:rPr>
              <a:t>SGK </a:t>
            </a:r>
            <a:r>
              <a:rPr lang="tr-TR" sz="3200" b="1" dirty="0">
                <a:solidFill>
                  <a:prstClr val="black"/>
                </a:solidFill>
                <a:latin typeface="Times New Roman" panose="02020603050405020304" pitchFamily="18" charset="0"/>
                <a:cs typeface="Times New Roman" panose="02020603050405020304" pitchFamily="18" charset="0"/>
              </a:rPr>
              <a:t>primleri devlet tarafından karşılanır.</a:t>
            </a:r>
          </a:p>
          <a:p>
            <a:pPr marL="342900" lvl="0" indent="-342900" defTabSz="457200">
              <a:spcBef>
                <a:spcPts val="1000"/>
              </a:spcBef>
              <a:buClr>
                <a:srgbClr val="A53010"/>
              </a:buClr>
              <a:buSzTx/>
              <a:buFont typeface="Wingdings 3" charset="2"/>
              <a:buChar char=""/>
            </a:pPr>
            <a:r>
              <a:rPr lang="tr-TR" sz="1600" dirty="0">
                <a:solidFill>
                  <a:srgbClr val="C00000"/>
                </a:solidFill>
                <a:latin typeface="Times New Roman" panose="02020603050405020304" pitchFamily="18" charset="0"/>
                <a:ea typeface="Calibri"/>
                <a:cs typeface="Times New Roman" panose="02020603050405020304" pitchFamily="18" charset="0"/>
              </a:rPr>
              <a:t>İşletmelerde mesleki eğitim gören ve staj yapan öğrenciler; 3308 sayılı Mesleki Eğitim Kanunu’na göre işletmelerde meslek hastalıkları ve iş kazalarına karşı sigortalanırlar.</a:t>
            </a:r>
            <a:endParaRPr lang="tr-TR" sz="1600" b="1" dirty="0">
              <a:solidFill>
                <a:srgbClr val="C00000"/>
              </a:solidFill>
              <a:latin typeface="Times New Roman" panose="02020603050405020304" pitchFamily="18" charset="0"/>
              <a:cs typeface="Times New Roman" panose="02020603050405020304" pitchFamily="18" charset="0"/>
            </a:endParaRPr>
          </a:p>
          <a:p>
            <a:pPr marL="0" lvl="0" indent="0" algn="just" defTabSz="457200">
              <a:spcBef>
                <a:spcPts val="1000"/>
              </a:spcBef>
              <a:buClr>
                <a:srgbClr val="A53010"/>
              </a:buClr>
              <a:buSzTx/>
              <a:buNone/>
            </a:pPr>
            <a:endParaRPr lang="tr-TR" sz="800" b="1" dirty="0" smtClean="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A53010"/>
              </a:buClr>
              <a:buSzTx/>
              <a:buFont typeface="Wingdings 3" charset="2"/>
              <a:buChar char=""/>
            </a:pPr>
            <a:r>
              <a:rPr lang="tr-TR" sz="3200" b="1" dirty="0">
                <a:latin typeface="Times New Roman" panose="02020603050405020304" pitchFamily="18" charset="0"/>
                <a:ea typeface="Calibri"/>
                <a:cs typeface="Times New Roman" panose="02020603050405020304" pitchFamily="18" charset="0"/>
              </a:rPr>
              <a:t>İşletmelerde mesleki eğitim gören ve staj yapan </a:t>
            </a:r>
            <a:r>
              <a:rPr lang="tr-TR" sz="3200" b="1" dirty="0" smtClean="0">
                <a:latin typeface="Times New Roman" panose="02020603050405020304" pitchFamily="18" charset="0"/>
                <a:ea typeface="Calibri"/>
                <a:cs typeface="Times New Roman" panose="02020603050405020304" pitchFamily="18" charset="0"/>
              </a:rPr>
              <a:t>öğrenciler</a:t>
            </a:r>
            <a:r>
              <a:rPr lang="tr-TR" sz="3200" b="1" dirty="0" smtClean="0">
                <a:latin typeface="Times New Roman" panose="02020603050405020304" pitchFamily="18" charset="0"/>
                <a:cs typeface="Times New Roman" panose="02020603050405020304" pitchFamily="18" charset="0"/>
              </a:rPr>
              <a:t>e </a:t>
            </a:r>
            <a:r>
              <a:rPr lang="tr-TR" sz="3200" b="1" dirty="0" smtClean="0">
                <a:latin typeface="Times New Roman" panose="02020603050405020304" pitchFamily="18" charset="0"/>
                <a:ea typeface="Calibri"/>
                <a:cs typeface="Times New Roman" panose="02020603050405020304" pitchFamily="18" charset="0"/>
              </a:rPr>
              <a:t>işveren </a:t>
            </a:r>
            <a:r>
              <a:rPr lang="tr-TR" sz="3200" b="1" dirty="0">
                <a:latin typeface="Times New Roman" panose="02020603050405020304" pitchFamily="18" charset="0"/>
                <a:ea typeface="Calibri"/>
                <a:cs typeface="Times New Roman" panose="02020603050405020304" pitchFamily="18" charset="0"/>
              </a:rPr>
              <a:t>tarafından yaşlarına uygun olarak asgari ücretin %30’undan az olmamak kaydıyla ücret ödenir</a:t>
            </a:r>
            <a:r>
              <a:rPr lang="tr-TR" sz="3200" b="1" dirty="0" smtClean="0">
                <a:latin typeface="Times New Roman" panose="02020603050405020304" pitchFamily="18" charset="0"/>
                <a:ea typeface="Calibri"/>
                <a:cs typeface="Times New Roman" panose="02020603050405020304" pitchFamily="18" charset="0"/>
              </a:rPr>
              <a:t>.</a:t>
            </a:r>
          </a:p>
          <a:p>
            <a:pPr marL="0" lvl="0" indent="0" defTabSz="457200">
              <a:spcBef>
                <a:spcPts val="1000"/>
              </a:spcBef>
              <a:buClr>
                <a:srgbClr val="A53010"/>
              </a:buClr>
              <a:buSzTx/>
              <a:buNone/>
            </a:pPr>
            <a:endParaRPr lang="tr-TR" sz="1600" b="1" dirty="0" smtClean="0">
              <a:solidFill>
                <a:srgbClr val="C00000"/>
              </a:solidFill>
              <a:latin typeface="Times New Roman" panose="02020603050405020304" pitchFamily="18" charset="0"/>
              <a:cs typeface="Times New Roman" panose="02020603050405020304" pitchFamily="18" charset="0"/>
            </a:endParaRPr>
          </a:p>
          <a:p>
            <a:pPr marL="342900" lvl="0" indent="-342900" defTabSz="457200">
              <a:spcBef>
                <a:spcPts val="1000"/>
              </a:spcBef>
              <a:buClr>
                <a:srgbClr val="A53010"/>
              </a:buClr>
              <a:buSzTx/>
              <a:buFont typeface="Wingdings 3" charset="2"/>
              <a:buChar char=""/>
            </a:pPr>
            <a:r>
              <a:rPr lang="tr-TR" sz="3200" b="1" dirty="0" smtClean="0">
                <a:latin typeface="Times New Roman" panose="02020603050405020304" pitchFamily="18" charset="0"/>
                <a:cs typeface="Times New Roman" panose="02020603050405020304" pitchFamily="18" charset="0"/>
              </a:rPr>
              <a:t>Tüm </a:t>
            </a:r>
            <a:r>
              <a:rPr lang="tr-TR" sz="3200" b="1" dirty="0">
                <a:latin typeface="Times New Roman" panose="02020603050405020304" pitchFamily="18" charset="0"/>
                <a:cs typeface="Times New Roman" panose="02020603050405020304" pitchFamily="18" charset="0"/>
              </a:rPr>
              <a:t>öğrencilik haklarından </a:t>
            </a:r>
            <a:r>
              <a:rPr lang="tr-TR" sz="3200" b="1" dirty="0" smtClean="0">
                <a:latin typeface="Times New Roman" panose="02020603050405020304" pitchFamily="18" charset="0"/>
                <a:cs typeface="Times New Roman" panose="02020603050405020304" pitchFamily="18" charset="0"/>
              </a:rPr>
              <a:t>faydalanırlar.</a:t>
            </a:r>
            <a:endParaRPr lang="tr-TR" sz="3200" b="1" dirty="0">
              <a:latin typeface="Times New Roman" panose="02020603050405020304" pitchFamily="18" charset="0"/>
              <a:cs typeface="Times New Roman" panose="02020603050405020304" pitchFamily="18" charset="0"/>
            </a:endParaRP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0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342900" lvl="0" indent="-342900" algn="ctr" defTabSz="457200">
              <a:spcBef>
                <a:spcPts val="1000"/>
              </a:spcBef>
            </a:pPr>
            <a:r>
              <a:rPr lang="tr-TR" sz="4400" b="1" dirty="0">
                <a:solidFill>
                  <a:srgbClr val="C00000"/>
                </a:solidFill>
                <a:latin typeface="Times New Roman" panose="02020603050405020304" pitchFamily="18" charset="0"/>
                <a:cs typeface="Times New Roman" panose="02020603050405020304" pitchFamily="18" charset="0"/>
              </a:rPr>
              <a:t>Mesleki Eğitim Merkezlerinde</a:t>
            </a:r>
            <a:br>
              <a:rPr lang="tr-TR" sz="4400" b="1" dirty="0">
                <a:solidFill>
                  <a:srgbClr val="C00000"/>
                </a:solidFill>
                <a:latin typeface="Times New Roman" panose="02020603050405020304" pitchFamily="18" charset="0"/>
                <a:cs typeface="Times New Roman" panose="02020603050405020304" pitchFamily="18" charset="0"/>
              </a:rPr>
            </a:br>
            <a:r>
              <a:rPr lang="tr-TR" sz="4400" b="1" dirty="0">
                <a:solidFill>
                  <a:srgbClr val="C00000"/>
                </a:solidFill>
                <a:latin typeface="Times New Roman" panose="02020603050405020304" pitchFamily="18" charset="0"/>
                <a:cs typeface="Times New Roman" panose="02020603050405020304" pitchFamily="18" charset="0"/>
              </a:rPr>
              <a:t> </a:t>
            </a:r>
            <a:r>
              <a:rPr lang="tr-TR" altLang="tr-TR" sz="4400" b="1" dirty="0">
                <a:solidFill>
                  <a:srgbClr val="002060"/>
                </a:solidFill>
                <a:latin typeface="Times New Roman" panose="02020603050405020304" pitchFamily="18" charset="0"/>
                <a:cs typeface="Times New Roman" panose="02020603050405020304" pitchFamily="18" charset="0"/>
              </a:rPr>
              <a:t>Çıraklık Eğitimi</a:t>
            </a:r>
            <a:r>
              <a:rPr lang="tr-TR" sz="3200" b="1" dirty="0" smtClean="0">
                <a:solidFill>
                  <a:srgbClr val="C00000"/>
                </a:solidFill>
                <a:latin typeface="Times New Roman" panose="02020603050405020304" pitchFamily="18" charset="0"/>
                <a:ea typeface="+mn-ea"/>
                <a:cs typeface="Times New Roman" panose="02020603050405020304" pitchFamily="18" charset="0"/>
              </a:rPr>
              <a:t> </a:t>
            </a:r>
            <a:endParaRPr lang="tr-TR" sz="3200" b="1" dirty="0">
              <a:solidFill>
                <a:srgbClr val="C00000"/>
              </a:solidFill>
              <a:latin typeface="Times New Roman" panose="02020603050405020304" pitchFamily="18" charset="0"/>
              <a:ea typeface="+mn-ea"/>
              <a:cs typeface="Times New Roman" panose="02020603050405020304" pitchFamily="18" charset="0"/>
            </a:endParaRPr>
          </a:p>
        </p:txBody>
      </p:sp>
      <p:sp>
        <p:nvSpPr>
          <p:cNvPr id="3" name="İçerik Yer Tutucusu 2"/>
          <p:cNvSpPr>
            <a:spLocks noGrp="1"/>
          </p:cNvSpPr>
          <p:nvPr>
            <p:ph idx="1"/>
          </p:nvPr>
        </p:nvSpPr>
        <p:spPr/>
        <p:txBody>
          <a:bodyPr/>
          <a:lstStyle/>
          <a:p>
            <a:pPr marL="342900" lvl="0" indent="-342900" algn="just" defTabSz="457200">
              <a:spcBef>
                <a:spcPts val="1000"/>
              </a:spcBef>
              <a:buClr>
                <a:srgbClr val="A53010"/>
              </a:buClr>
              <a:buSzTx/>
              <a:buFont typeface="Wingdings 3" charset="2"/>
              <a:buChar char=""/>
            </a:pP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Mesleki eğitim </a:t>
            </a:r>
            <a:r>
              <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rPr>
              <a:t>merkezine </a:t>
            </a: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kayıt yaptıracak öğrenciler ayrıca açık </a:t>
            </a:r>
            <a:r>
              <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rPr>
              <a:t>liseye </a:t>
            </a: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kayıt yaptırmak zorunda </a:t>
            </a:r>
            <a:r>
              <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rPr>
              <a:t>değillerdir</a:t>
            </a: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a:t>
            </a:r>
            <a:endPar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A53010"/>
              </a:buClr>
              <a:buSzTx/>
              <a:buFont typeface="Wingdings 3" charset="2"/>
              <a:buChar char=""/>
            </a:pP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Mesleki eğitim merkezine kayıtlı öğrenciler aynı zamanda </a:t>
            </a:r>
            <a:r>
              <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rPr>
              <a:t>istedikleri takdirde Açık </a:t>
            </a: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Öğretim Lisesi, Mesleki Açık Öğretim Lisesi veya Açık Öğretim İmam Hatip Lisesine de kayıt yaptırabilirler. </a:t>
            </a:r>
            <a:r>
              <a:rPr lang="tr-TR" sz="2400" b="1" dirty="0">
                <a:solidFill>
                  <a:srgbClr val="FF0000"/>
                </a:solidFill>
                <a:latin typeface="Times New Roman" panose="02020603050405020304" pitchFamily="18" charset="0"/>
                <a:cs typeface="Times New Roman" panose="02020603050405020304" pitchFamily="18" charset="0"/>
              </a:rPr>
              <a:t>(madde-21)</a:t>
            </a:r>
          </a:p>
          <a:p>
            <a:pPr marL="342900" lvl="0" indent="-342900" algn="just" defTabSz="457200">
              <a:spcBef>
                <a:spcPts val="1000"/>
              </a:spcBef>
              <a:buClr>
                <a:srgbClr val="A53010"/>
              </a:buClr>
              <a:buSzTx/>
              <a:buFont typeface="Wingdings 3" charset="2"/>
              <a:buChar char=""/>
            </a:pPr>
            <a:endParaRPr lang="tr-TR" sz="3200" b="1" dirty="0">
              <a:solidFill>
                <a:prstClr val="black">
                  <a:lumMod val="75000"/>
                  <a:lumOff val="25000"/>
                </a:prstClr>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19161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sz="4000" b="1" dirty="0">
                <a:solidFill>
                  <a:srgbClr val="C00000"/>
                </a:solidFill>
                <a:latin typeface="Times New Roman" panose="02020603050405020304" pitchFamily="18" charset="0"/>
                <a:cs typeface="Times New Roman" panose="02020603050405020304" pitchFamily="18" charset="0"/>
              </a:rPr>
              <a:t>Mesleki Eğitim Merkezlerinde</a:t>
            </a:r>
            <a:br>
              <a:rPr lang="tr-TR" sz="4000" b="1" dirty="0">
                <a:solidFill>
                  <a:srgbClr val="C00000"/>
                </a:solidFill>
                <a:latin typeface="Times New Roman" panose="02020603050405020304" pitchFamily="18" charset="0"/>
                <a:cs typeface="Times New Roman" panose="02020603050405020304" pitchFamily="18" charset="0"/>
              </a:rPr>
            </a:br>
            <a:r>
              <a:rPr lang="tr-TR" sz="4000" b="1" dirty="0">
                <a:solidFill>
                  <a:srgbClr val="C00000"/>
                </a:solidFill>
                <a:latin typeface="Times New Roman" panose="02020603050405020304" pitchFamily="18" charset="0"/>
                <a:cs typeface="Times New Roman" panose="02020603050405020304" pitchFamily="18" charset="0"/>
              </a:rPr>
              <a:t> </a:t>
            </a:r>
            <a:r>
              <a:rPr lang="tr-TR" altLang="tr-TR" sz="4000" b="1" dirty="0">
                <a:solidFill>
                  <a:srgbClr val="002060"/>
                </a:solidFill>
                <a:latin typeface="Times New Roman" panose="02020603050405020304" pitchFamily="18" charset="0"/>
                <a:cs typeface="Times New Roman" panose="02020603050405020304" pitchFamily="18" charset="0"/>
              </a:rPr>
              <a:t>Çıraklık Eğitimi</a:t>
            </a:r>
            <a:r>
              <a:rPr lang="tr-TR" sz="2900" b="1" dirty="0">
                <a:solidFill>
                  <a:srgbClr val="C00000"/>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p:txBody>
          <a:bodyPr>
            <a:normAutofit lnSpcReduction="10000"/>
          </a:bodyPr>
          <a:lstStyle/>
          <a:p>
            <a:pPr marL="342900" lvl="0" indent="-342900" algn="just" defTabSz="457200">
              <a:spcBef>
                <a:spcPts val="1000"/>
              </a:spcBef>
              <a:buClr>
                <a:srgbClr val="A53010"/>
              </a:buClr>
              <a:buSzTx/>
              <a:buFont typeface="Wingdings 3" charset="2"/>
              <a:buChar char=""/>
            </a:pP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Okulumuzu ortaöğretim kurumu gibi Sınıf tekrarı ortaöğretim süresince bir defa yapabilir ikincisinde kayıtları Açık Liseye aktarılır. </a:t>
            </a:r>
            <a:r>
              <a:rPr lang="tr-TR" sz="2400" b="1" dirty="0">
                <a:solidFill>
                  <a:srgbClr val="FF0000"/>
                </a:solidFill>
                <a:latin typeface="Times New Roman" panose="02020603050405020304" pitchFamily="18" charset="0"/>
                <a:cs typeface="Times New Roman" panose="02020603050405020304" pitchFamily="18" charset="0"/>
              </a:rPr>
              <a:t>(madde-59)</a:t>
            </a:r>
          </a:p>
          <a:p>
            <a:pPr marL="342900" lvl="0" indent="-342900" algn="just" defTabSz="457200">
              <a:spcBef>
                <a:spcPts val="1000"/>
              </a:spcBef>
              <a:buClr>
                <a:srgbClr val="A53010"/>
              </a:buClr>
              <a:buSzTx/>
              <a:buFont typeface="Wingdings 3" charset="2"/>
              <a:buChar char=""/>
            </a:pPr>
            <a:r>
              <a:rPr lang="tr-TR" sz="3200" b="1" dirty="0">
                <a:solidFill>
                  <a:prstClr val="black">
                    <a:lumMod val="75000"/>
                    <a:lumOff val="25000"/>
                  </a:prstClr>
                </a:solidFill>
                <a:latin typeface="Times New Roman" panose="02020603050405020304" pitchFamily="18" charset="0"/>
                <a:cs typeface="Times New Roman" panose="02020603050405020304" pitchFamily="18" charset="0"/>
              </a:rPr>
              <a:t>Sınavla gelen öğrenciler ders yılı başladıktan 2 ay sonra seçmiş olduğu alanın içindeki bir dalda bir işletme ile sözleşme imzalayamaz ise kayıtları Açık Liseye aktarılır. </a:t>
            </a:r>
            <a:r>
              <a:rPr lang="tr-TR" sz="2400" b="1" dirty="0">
                <a:solidFill>
                  <a:srgbClr val="FF0000"/>
                </a:solidFill>
                <a:latin typeface="Times New Roman" panose="02020603050405020304" pitchFamily="18" charset="0"/>
                <a:cs typeface="Times New Roman" panose="02020603050405020304" pitchFamily="18" charset="0"/>
              </a:rPr>
              <a:t>(madde-143)</a:t>
            </a:r>
          </a:p>
          <a:p>
            <a:endParaRPr lang="tr-TR" dirty="0"/>
          </a:p>
        </p:txBody>
      </p:sp>
    </p:spTree>
    <p:extLst>
      <p:ext uri="{BB962C8B-B14F-4D97-AF65-F5344CB8AC3E}">
        <p14:creationId xmlns:p14="http://schemas.microsoft.com/office/powerpoint/2010/main" val="362658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sz="3200" b="1" dirty="0">
                <a:solidFill>
                  <a:srgbClr val="002060"/>
                </a:solidFill>
                <a:latin typeface="Times New Roman" panose="02020603050405020304" pitchFamily="18" charset="0"/>
                <a:cs typeface="Times New Roman" panose="02020603050405020304" pitchFamily="18" charset="0"/>
              </a:rPr>
              <a:t>MESLEKİ EĞİTİM MERKEZLERİ</a:t>
            </a:r>
            <a:br>
              <a:rPr lang="tr-TR" sz="3200" b="1" dirty="0">
                <a:solidFill>
                  <a:srgbClr val="002060"/>
                </a:solidFill>
                <a:latin typeface="Times New Roman" panose="02020603050405020304" pitchFamily="18" charset="0"/>
                <a:cs typeface="Times New Roman" panose="02020603050405020304" pitchFamily="18" charset="0"/>
              </a:rPr>
            </a:br>
            <a:r>
              <a:rPr lang="tr-TR" sz="3200" b="1" dirty="0">
                <a:solidFill>
                  <a:srgbClr val="002060"/>
                </a:solidFill>
                <a:latin typeface="Times New Roman" panose="02020603050405020304" pitchFamily="18" charset="0"/>
                <a:cs typeface="Times New Roman" panose="02020603050405020304" pitchFamily="18" charset="0"/>
              </a:rPr>
              <a:t>(Çıraklık Eğitimi) </a:t>
            </a:r>
            <a:br>
              <a:rPr lang="tr-TR" sz="3200" b="1" dirty="0">
                <a:solidFill>
                  <a:srgbClr val="002060"/>
                </a:solidFill>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1520" y="1268760"/>
            <a:ext cx="8712968" cy="5055840"/>
          </a:xfrm>
        </p:spPr>
        <p:txBody>
          <a:bodyPr>
            <a:normAutofit fontScale="85000" lnSpcReduction="10000"/>
          </a:bodyPr>
          <a:lstStyle/>
          <a:p>
            <a:pPr marL="0" lvl="0" indent="0" algn="ctr">
              <a:spcBef>
                <a:spcPts val="0"/>
              </a:spcBef>
              <a:buClrTx/>
              <a:buSzTx/>
              <a:buNone/>
              <a:defRPr/>
            </a:pPr>
            <a:r>
              <a:rPr lang="tr-TR" sz="3200" b="1" dirty="0">
                <a:solidFill>
                  <a:prstClr val="black"/>
                </a:solidFill>
                <a:latin typeface="Times New Roman" panose="02020603050405020304" pitchFamily="18" charset="0"/>
                <a:cs typeface="Times New Roman" panose="02020603050405020304" pitchFamily="18" charset="0"/>
              </a:rPr>
              <a:t>6764 Sayılı Millî Eğitim Bakanlığının Teşkilat ve Görevleri Hakkında Kanun Hükmünde Kararname </a:t>
            </a:r>
            <a:r>
              <a:rPr lang="tr-TR" altLang="tr-TR" sz="3200" b="1" kern="0" dirty="0">
                <a:solidFill>
                  <a:prstClr val="black"/>
                </a:solidFill>
                <a:latin typeface="Times New Roman" panose="02020603050405020304" pitchFamily="18" charset="0"/>
                <a:ea typeface="Palatino Linotype" pitchFamily="18" charset="0"/>
                <a:cs typeface="Times New Roman" panose="02020603050405020304" pitchFamily="18" charset="0"/>
              </a:rPr>
              <a:t>ile Çıraklık Eğitim Sistemi yeniden </a:t>
            </a:r>
            <a:r>
              <a:rPr lang="tr-TR" altLang="tr-TR" sz="3200" b="1" kern="0" dirty="0" smtClean="0">
                <a:solidFill>
                  <a:prstClr val="black"/>
                </a:solidFill>
                <a:latin typeface="Times New Roman" panose="02020603050405020304" pitchFamily="18" charset="0"/>
                <a:ea typeface="Palatino Linotype" pitchFamily="18" charset="0"/>
                <a:cs typeface="Times New Roman" panose="02020603050405020304" pitchFamily="18" charset="0"/>
              </a:rPr>
              <a:t>yapılandırılmıştır. </a:t>
            </a:r>
            <a:endParaRPr lang="tr-TR" altLang="tr-TR" sz="3200" b="1" kern="0" dirty="0">
              <a:solidFill>
                <a:prstClr val="black"/>
              </a:solidFill>
              <a:latin typeface="Times New Roman" panose="02020603050405020304" pitchFamily="18" charset="0"/>
              <a:ea typeface="Palatino Linotype" pitchFamily="18" charset="0"/>
              <a:cs typeface="Times New Roman" panose="02020603050405020304" pitchFamily="18" charset="0"/>
            </a:endParaRPr>
          </a:p>
          <a:p>
            <a:pPr marL="0" lvl="0" indent="0" algn="ctr">
              <a:spcBef>
                <a:spcPts val="0"/>
              </a:spcBef>
              <a:buClrTx/>
              <a:buSzTx/>
              <a:buNone/>
              <a:defRPr/>
            </a:pPr>
            <a:r>
              <a:rPr lang="tr-TR" altLang="tr-TR" sz="3200" b="1" kern="0" dirty="0" smtClean="0">
                <a:solidFill>
                  <a:prstClr val="black"/>
                </a:solidFill>
                <a:latin typeface="Times New Roman" panose="02020603050405020304" pitchFamily="18" charset="0"/>
                <a:ea typeface="Palatino Linotype" pitchFamily="18" charset="0"/>
                <a:cs typeface="Times New Roman" panose="02020603050405020304" pitchFamily="18" charset="0"/>
              </a:rPr>
              <a:t>Bu yapılanmayla;</a:t>
            </a:r>
            <a:endParaRPr lang="tr-TR" altLang="tr-TR" sz="3200" b="1" kern="0" dirty="0">
              <a:solidFill>
                <a:prstClr val="black"/>
              </a:solidFill>
              <a:latin typeface="Times New Roman" panose="02020603050405020304" pitchFamily="18" charset="0"/>
              <a:ea typeface="Palatino Linotype" pitchFamily="18" charset="0"/>
              <a:cs typeface="Times New Roman" panose="02020603050405020304" pitchFamily="18" charset="0"/>
            </a:endParaRPr>
          </a:p>
          <a:p>
            <a:pPr marL="0" lvl="0" indent="0" algn="ctr">
              <a:spcBef>
                <a:spcPts val="0"/>
              </a:spcBef>
              <a:buClrTx/>
              <a:buSzTx/>
              <a:buNone/>
              <a:defRPr/>
            </a:pPr>
            <a:r>
              <a:rPr lang="tr-TR" sz="3400" b="1" dirty="0">
                <a:solidFill>
                  <a:srgbClr val="C00000"/>
                </a:solidFill>
                <a:latin typeface="Times New Roman" panose="02020603050405020304" pitchFamily="18" charset="0"/>
                <a:cs typeface="Times New Roman" panose="02020603050405020304" pitchFamily="18" charset="0"/>
              </a:rPr>
              <a:t>Mesleki Eğitim Merkezleri </a:t>
            </a:r>
            <a:r>
              <a:rPr lang="tr-TR" sz="3600" b="1" u="sng" kern="0" dirty="0" smtClean="0">
                <a:solidFill>
                  <a:srgbClr val="C00000"/>
                </a:solidFill>
                <a:latin typeface="Times New Roman" panose="02020603050405020304" pitchFamily="18" charset="0"/>
                <a:cs typeface="Times New Roman" panose="02020603050405020304" pitchFamily="18" charset="0"/>
              </a:rPr>
              <a:t>zorunlu </a:t>
            </a:r>
            <a:r>
              <a:rPr lang="tr-TR" sz="3600" b="1" u="sng" kern="0" dirty="0">
                <a:solidFill>
                  <a:srgbClr val="C00000"/>
                </a:solidFill>
                <a:latin typeface="Times New Roman" panose="02020603050405020304" pitchFamily="18" charset="0"/>
                <a:cs typeface="Times New Roman" panose="02020603050405020304" pitchFamily="18" charset="0"/>
              </a:rPr>
              <a:t>eğitime dahil edilerek ortaöğretim kurumlarına</a:t>
            </a:r>
            <a:r>
              <a:rPr lang="tr-TR" sz="3600" b="1" kern="0" dirty="0">
                <a:solidFill>
                  <a:srgbClr val="C00000"/>
                </a:solidFill>
                <a:latin typeface="Times New Roman" panose="02020603050405020304" pitchFamily="18" charset="0"/>
                <a:cs typeface="Times New Roman" panose="02020603050405020304" pitchFamily="18" charset="0"/>
              </a:rPr>
              <a:t> </a:t>
            </a:r>
            <a:r>
              <a:rPr lang="tr-TR" sz="3600" b="1" kern="0" dirty="0" smtClean="0">
                <a:solidFill>
                  <a:srgbClr val="C00000"/>
                </a:solidFill>
                <a:latin typeface="Times New Roman" panose="02020603050405020304" pitchFamily="18" charset="0"/>
                <a:cs typeface="Times New Roman" panose="02020603050405020304" pitchFamily="18" charset="0"/>
              </a:rPr>
              <a:t>dönüştürülmüş </a:t>
            </a:r>
          </a:p>
          <a:p>
            <a:pPr marL="0" lvl="0" indent="0" algn="ctr">
              <a:spcBef>
                <a:spcPts val="0"/>
              </a:spcBef>
              <a:buClrTx/>
              <a:buSzTx/>
              <a:buNone/>
              <a:defRPr/>
            </a:pPr>
            <a:r>
              <a:rPr lang="tr-TR" sz="3600" b="1" kern="0" dirty="0" smtClean="0">
                <a:latin typeface="Times New Roman" panose="02020603050405020304" pitchFamily="18" charset="0"/>
                <a:cs typeface="Times New Roman" panose="02020603050405020304" pitchFamily="18" charset="0"/>
              </a:rPr>
              <a:t>ve</a:t>
            </a:r>
          </a:p>
          <a:p>
            <a:pPr marL="0" lvl="0" indent="0" algn="ctr">
              <a:spcBef>
                <a:spcPts val="0"/>
              </a:spcBef>
              <a:buClrTx/>
              <a:buSzTx/>
              <a:buNone/>
              <a:defRPr/>
            </a:pPr>
            <a:endParaRPr lang="tr-TR" sz="1300" b="1" kern="0" dirty="0">
              <a:solidFill>
                <a:srgbClr val="C00000"/>
              </a:solidFill>
              <a:latin typeface="Times New Roman" panose="02020603050405020304" pitchFamily="18" charset="0"/>
              <a:cs typeface="Times New Roman" panose="02020603050405020304" pitchFamily="18" charset="0"/>
            </a:endParaRPr>
          </a:p>
          <a:p>
            <a:pPr marL="0" lvl="0" indent="0" algn="ctr">
              <a:spcBef>
                <a:spcPts val="0"/>
              </a:spcBef>
              <a:buClrTx/>
              <a:buSzTx/>
              <a:buNone/>
            </a:pPr>
            <a:r>
              <a:rPr lang="tr-TR" sz="3400" b="1" dirty="0">
                <a:solidFill>
                  <a:srgbClr val="C00000"/>
                </a:solidFill>
                <a:latin typeface="Times New Roman" panose="02020603050405020304" pitchFamily="18" charset="0"/>
                <a:cs typeface="Times New Roman" panose="02020603050405020304" pitchFamily="18" charset="0"/>
              </a:rPr>
              <a:t>Mesleki Eğitim Merkezleri ile ilgili </a:t>
            </a:r>
            <a:r>
              <a:rPr lang="tr-TR" sz="3400" b="1" dirty="0" smtClean="0">
                <a:solidFill>
                  <a:srgbClr val="C00000"/>
                </a:solidFill>
                <a:latin typeface="Times New Roman" panose="02020603050405020304" pitchFamily="18" charset="0"/>
                <a:cs typeface="Times New Roman" panose="02020603050405020304" pitchFamily="18" charset="0"/>
              </a:rPr>
              <a:t>görevler;</a:t>
            </a:r>
            <a:endParaRPr lang="tr-TR" sz="3400" b="1" dirty="0">
              <a:solidFill>
                <a:srgbClr val="C00000"/>
              </a:solidFill>
              <a:latin typeface="Times New Roman" panose="02020603050405020304" pitchFamily="18" charset="0"/>
              <a:cs typeface="Times New Roman" panose="02020603050405020304" pitchFamily="18" charset="0"/>
            </a:endParaRPr>
          </a:p>
          <a:p>
            <a:pPr marL="0" lvl="0" indent="0" algn="ctr">
              <a:spcBef>
                <a:spcPts val="0"/>
              </a:spcBef>
              <a:buClrTx/>
              <a:buSzTx/>
              <a:buNone/>
            </a:pPr>
            <a:r>
              <a:rPr lang="tr-TR" sz="3400" b="1" dirty="0">
                <a:latin typeface="Times New Roman" panose="02020603050405020304" pitchFamily="18" charset="0"/>
                <a:cs typeface="Times New Roman" panose="02020603050405020304" pitchFamily="18" charset="0"/>
              </a:rPr>
              <a:t>Hayat Boyu Öğrenme Genel Müdürlüğünden alınarak</a:t>
            </a:r>
          </a:p>
          <a:p>
            <a:pPr marL="0" lvl="0" indent="0" algn="ctr">
              <a:spcBef>
                <a:spcPts val="0"/>
              </a:spcBef>
              <a:buClrTx/>
              <a:buSzTx/>
              <a:buNone/>
            </a:pPr>
            <a:r>
              <a:rPr lang="tr-TR" sz="3400" b="1" dirty="0">
                <a:solidFill>
                  <a:srgbClr val="C00000"/>
                </a:solidFill>
                <a:latin typeface="Times New Roman" panose="02020603050405020304" pitchFamily="18" charset="0"/>
                <a:cs typeface="Times New Roman" panose="02020603050405020304" pitchFamily="18" charset="0"/>
              </a:rPr>
              <a:t>Mesleki ve Teknik Eğitim Genel Müdürlüğüne</a:t>
            </a:r>
          </a:p>
          <a:p>
            <a:pPr marL="0" lvl="0" indent="0" algn="ctr">
              <a:spcBef>
                <a:spcPts val="0"/>
              </a:spcBef>
              <a:buClrTx/>
              <a:buSzTx/>
              <a:buNone/>
            </a:pPr>
            <a:r>
              <a:rPr lang="tr-TR" sz="3400" b="1" dirty="0">
                <a:latin typeface="Times New Roman" panose="02020603050405020304" pitchFamily="18" charset="0"/>
                <a:cs typeface="Times New Roman" panose="02020603050405020304" pitchFamily="18" charset="0"/>
              </a:rPr>
              <a:t>verilmiştir.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294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600" b="1" dirty="0">
                <a:solidFill>
                  <a:srgbClr val="C00000"/>
                </a:solidFill>
                <a:latin typeface="Times New Roman" panose="02020603050405020304" pitchFamily="18" charset="0"/>
                <a:cs typeface="Times New Roman" panose="02020603050405020304" pitchFamily="18" charset="0"/>
              </a:rPr>
              <a:t>Mesleki Eğitim Merkezlerinde</a:t>
            </a:r>
            <a:br>
              <a:rPr lang="tr-TR" sz="3600" b="1" dirty="0">
                <a:solidFill>
                  <a:srgbClr val="C00000"/>
                </a:solidFill>
                <a:latin typeface="Times New Roman" panose="02020603050405020304" pitchFamily="18" charset="0"/>
                <a:cs typeface="Times New Roman" panose="02020603050405020304" pitchFamily="18" charset="0"/>
              </a:rPr>
            </a:br>
            <a:r>
              <a:rPr lang="tr-TR" sz="3600" b="1" dirty="0">
                <a:solidFill>
                  <a:srgbClr val="C00000"/>
                </a:solidFill>
                <a:latin typeface="Times New Roman" panose="02020603050405020304" pitchFamily="18" charset="0"/>
                <a:cs typeface="Times New Roman" panose="02020603050405020304" pitchFamily="18" charset="0"/>
              </a:rPr>
              <a:t> </a:t>
            </a:r>
            <a:r>
              <a:rPr lang="tr-TR" altLang="tr-TR" sz="3600" b="1" dirty="0">
                <a:solidFill>
                  <a:srgbClr val="002060"/>
                </a:solidFill>
                <a:latin typeface="Times New Roman" panose="02020603050405020304" pitchFamily="18" charset="0"/>
                <a:cs typeface="Times New Roman" panose="02020603050405020304" pitchFamily="18" charset="0"/>
              </a:rPr>
              <a:t>Çıraklık Eğitimi</a:t>
            </a:r>
            <a:r>
              <a:rPr lang="tr-TR" sz="2600" b="1" dirty="0">
                <a:solidFill>
                  <a:srgbClr val="C00000"/>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p:txBody>
          <a:bodyPr>
            <a:normAutofit fontScale="92500" lnSpcReduction="10000"/>
          </a:bodyPr>
          <a:lstStyle/>
          <a:p>
            <a:pPr marL="342900" lvl="0" indent="-342900" algn="just" defTabSz="457200">
              <a:spcBef>
                <a:spcPts val="1000"/>
              </a:spcBef>
              <a:buClr>
                <a:srgbClr val="A53010"/>
              </a:buClr>
              <a:buSzTx/>
              <a:buFont typeface="Wingdings 3" charset="2"/>
              <a:buChar char=""/>
            </a:pPr>
            <a:r>
              <a:rPr lang="tr-TR" sz="2800" b="1" dirty="0">
                <a:solidFill>
                  <a:prstClr val="black">
                    <a:lumMod val="75000"/>
                    <a:lumOff val="25000"/>
                  </a:prstClr>
                </a:solidFill>
                <a:latin typeface="Times New Roman" panose="02020603050405020304" pitchFamily="18" charset="0"/>
                <a:cs typeface="Times New Roman" panose="02020603050405020304" pitchFamily="18" charset="0"/>
              </a:rPr>
              <a:t>Mesleki eğitim merkezi öğrencilerinden bir ortaöğretim kurumu diploması sahibi olmayanlar, diploma alabilmek için ustalık belgesini almaya hak kazanmış olmanın yanında Bakanlıkça belirlenecek fark derslerini açık ortaöğretim kurumları yoluyla başarmak zorundadır. </a:t>
            </a:r>
          </a:p>
          <a:p>
            <a:pPr marL="342900" lvl="0" indent="-342900" algn="just" defTabSz="457200">
              <a:spcBef>
                <a:spcPts val="1000"/>
              </a:spcBef>
              <a:buClr>
                <a:srgbClr val="A53010"/>
              </a:buClr>
              <a:buSzTx/>
              <a:buFont typeface="Wingdings 3" charset="2"/>
              <a:buChar char=""/>
            </a:pPr>
            <a:r>
              <a:rPr lang="tr-TR" sz="2800" b="1" dirty="0">
                <a:solidFill>
                  <a:prstClr val="black">
                    <a:lumMod val="75000"/>
                    <a:lumOff val="25000"/>
                  </a:prstClr>
                </a:solidFill>
                <a:latin typeface="Times New Roman" panose="02020603050405020304" pitchFamily="18" charset="0"/>
                <a:cs typeface="Times New Roman" panose="02020603050405020304" pitchFamily="18" charset="0"/>
              </a:rPr>
              <a:t>Ustalık belgesine sahip olanların mesleki ve teknik ortaöğretim diploması Mesleki Açık Öğretim Lisesi tarafından düzenlenir. </a:t>
            </a:r>
            <a:r>
              <a:rPr lang="tr-TR" sz="2400" b="1" dirty="0">
                <a:solidFill>
                  <a:srgbClr val="FF0000"/>
                </a:solidFill>
                <a:latin typeface="Times New Roman" panose="02020603050405020304" pitchFamily="18" charset="0"/>
                <a:cs typeface="Times New Roman" panose="02020603050405020304" pitchFamily="18" charset="0"/>
              </a:rPr>
              <a:t>(madde-69)</a:t>
            </a:r>
          </a:p>
          <a:p>
            <a:pPr marL="342900" lvl="0" indent="-342900" algn="just" defTabSz="457200">
              <a:spcBef>
                <a:spcPts val="1000"/>
              </a:spcBef>
              <a:buClr>
                <a:srgbClr val="A53010"/>
              </a:buClr>
              <a:buSzTx/>
              <a:buFont typeface="Wingdings 3" charset="2"/>
              <a:buChar char=""/>
            </a:pPr>
            <a:r>
              <a:rPr lang="tr-TR" sz="2800" b="1" dirty="0">
                <a:solidFill>
                  <a:prstClr val="black">
                    <a:lumMod val="75000"/>
                    <a:lumOff val="25000"/>
                  </a:prstClr>
                </a:solidFill>
                <a:latin typeface="Times New Roman" panose="02020603050405020304" pitchFamily="18" charset="0"/>
                <a:cs typeface="Times New Roman" panose="02020603050405020304" pitchFamily="18" charset="0"/>
              </a:rPr>
              <a:t>İstemeleri halinde Lise diploması ile Üniversite sınavlarına girebilir.</a:t>
            </a:r>
          </a:p>
          <a:p>
            <a:endParaRPr lang="tr-TR" dirty="0"/>
          </a:p>
        </p:txBody>
      </p:sp>
    </p:spTree>
    <p:extLst>
      <p:ext uri="{BB962C8B-B14F-4D97-AF65-F5344CB8AC3E}">
        <p14:creationId xmlns:p14="http://schemas.microsoft.com/office/powerpoint/2010/main" val="3463423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Grp="1" noChangeArrowheads="1"/>
          </p:cNvSpPr>
          <p:nvPr>
            <p:ph type="title" idx="4294967295"/>
          </p:nvPr>
        </p:nvSpPr>
        <p:spPr>
          <a:xfrm>
            <a:off x="0" y="400050"/>
            <a:ext cx="5130800" cy="481013"/>
          </a:xfrm>
        </p:spPr>
        <p:txBody>
          <a:bodyPr rtlCol="0">
            <a:normAutofit fontScale="90000"/>
          </a:bodyPr>
          <a:lstStyle/>
          <a:p>
            <a:pPr algn="ctr">
              <a:defRPr/>
            </a:pPr>
            <a:r>
              <a:rPr lang="tr-TR" sz="2800" b="1" dirty="0">
                <a:solidFill>
                  <a:srgbClr val="002060"/>
                </a:solidFill>
                <a:effectLst>
                  <a:outerShdw blurRad="38100" dist="38100" dir="2700000" algn="tl">
                    <a:srgbClr val="C0C0C0"/>
                  </a:outerShdw>
                </a:effectLst>
              </a:rPr>
              <a:t>6764 sayılı kanundan </a:t>
            </a:r>
            <a:r>
              <a:rPr lang="tr-TR" sz="2800" b="1" dirty="0" smtClean="0">
                <a:solidFill>
                  <a:srgbClr val="FF0000"/>
                </a:solidFill>
                <a:effectLst>
                  <a:outerShdw blurRad="38100" dist="38100" dir="2700000" algn="tl">
                    <a:srgbClr val="C0C0C0"/>
                  </a:outerShdw>
                </a:effectLst>
              </a:rPr>
              <a:t>önce</a:t>
            </a:r>
            <a:r>
              <a:rPr lang="tr-TR" sz="2800" b="1" dirty="0">
                <a:solidFill>
                  <a:srgbClr val="002060"/>
                </a:solidFill>
                <a:effectLst>
                  <a:outerShdw blurRad="38100" dist="38100" dir="2700000" algn="tl">
                    <a:srgbClr val="C0C0C0"/>
                  </a:outerShdw>
                </a:effectLst>
              </a:rPr>
              <a:t/>
            </a:r>
            <a:br>
              <a:rPr lang="tr-TR" sz="2800" b="1" dirty="0">
                <a:solidFill>
                  <a:srgbClr val="002060"/>
                </a:solidFill>
                <a:effectLst>
                  <a:outerShdw blurRad="38100" dist="38100" dir="2700000" algn="tl">
                    <a:srgbClr val="C0C0C0"/>
                  </a:outerShdw>
                </a:effectLst>
              </a:rPr>
            </a:br>
            <a:r>
              <a:rPr lang="tr-TR" sz="2800" b="1" dirty="0">
                <a:solidFill>
                  <a:srgbClr val="002060"/>
                </a:solidFill>
                <a:effectLst>
                  <a:outerShdw blurRad="38100" dist="38100" dir="2700000" algn="tl">
                    <a:srgbClr val="C0C0C0"/>
                  </a:outerShdw>
                </a:effectLst>
              </a:rPr>
              <a:t>ÇIRAKLIK </a:t>
            </a:r>
            <a:r>
              <a:rPr lang="tr-TR" sz="2800" b="1" dirty="0" smtClean="0">
                <a:solidFill>
                  <a:srgbClr val="002060"/>
                </a:solidFill>
                <a:effectLst>
                  <a:outerShdw blurRad="38100" dist="38100" dir="2700000" algn="tl">
                    <a:srgbClr val="C0C0C0"/>
                  </a:outerShdw>
                </a:effectLst>
              </a:rPr>
              <a:t>EĞİTİMİ SİSTEMİ</a:t>
            </a:r>
          </a:p>
        </p:txBody>
      </p:sp>
      <p:sp>
        <p:nvSpPr>
          <p:cNvPr id="7" name="Rectangle 13"/>
          <p:cNvSpPr>
            <a:spLocks noChangeArrowheads="1"/>
          </p:cNvSpPr>
          <p:nvPr/>
        </p:nvSpPr>
        <p:spPr bwMode="auto">
          <a:xfrm>
            <a:off x="1836738" y="6021288"/>
            <a:ext cx="5040312" cy="615911"/>
          </a:xfrm>
          <a:prstGeom prst="rect">
            <a:avLst/>
          </a:prstGeom>
          <a:solidFill>
            <a:srgbClr val="CC6600"/>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CC6600"/>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9" name="Rectangle 17"/>
          <p:cNvSpPr>
            <a:spLocks noChangeArrowheads="1"/>
          </p:cNvSpPr>
          <p:nvPr/>
        </p:nvSpPr>
        <p:spPr bwMode="auto">
          <a:xfrm>
            <a:off x="1836738" y="5027613"/>
            <a:ext cx="5040312" cy="360362"/>
          </a:xfrm>
          <a:prstGeom prst="rect">
            <a:avLst/>
          </a:prstGeom>
          <a:solidFill>
            <a:schemeClr val="folHlink"/>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chemeClr val="folHlink"/>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0" name="Text Box 18"/>
          <p:cNvSpPr txBox="1">
            <a:spLocks noChangeArrowheads="1"/>
          </p:cNvSpPr>
          <p:nvPr/>
        </p:nvSpPr>
        <p:spPr bwMode="auto">
          <a:xfrm>
            <a:off x="1925638" y="4956175"/>
            <a:ext cx="4860925" cy="396875"/>
          </a:xfrm>
          <a:prstGeom prst="rect">
            <a:avLst/>
          </a:prstGeom>
          <a:solidFill>
            <a:schemeClr val="folHlink"/>
          </a:solidFill>
          <a:ln w="12700">
            <a:noFill/>
            <a:miter lim="800000"/>
            <a:headEnd type="none" w="sm" len="sm"/>
            <a:tailEnd type="none" w="sm" len="sm"/>
          </a:ln>
          <a:effectLst/>
        </p:spPr>
        <p:txBody>
          <a:bodyPr>
            <a:spAutoFit/>
          </a:bodyPr>
          <a:lstStyle/>
          <a:p>
            <a:pPr algn="ctr">
              <a:spcBef>
                <a:spcPct val="50000"/>
              </a:spcBef>
              <a:defRPr/>
            </a:pPr>
            <a:r>
              <a:rPr lang="tr-TR" sz="2000" dirty="0">
                <a:solidFill>
                  <a:srgbClr val="FFFF00"/>
                </a:solidFill>
                <a:effectLst>
                  <a:outerShdw blurRad="38100" dist="38100" dir="2700000" algn="tl">
                    <a:srgbClr val="000000"/>
                  </a:outerShdw>
                </a:effectLst>
                <a:latin typeface="Comic Sans MS" pitchFamily="66" charset="0"/>
              </a:rPr>
              <a:t>ADAY ÇIRAK </a:t>
            </a:r>
          </a:p>
        </p:txBody>
      </p:sp>
      <p:sp>
        <p:nvSpPr>
          <p:cNvPr id="11" name="Rectangle 20"/>
          <p:cNvSpPr>
            <a:spLocks noChangeArrowheads="1"/>
          </p:cNvSpPr>
          <p:nvPr/>
        </p:nvSpPr>
        <p:spPr bwMode="auto">
          <a:xfrm>
            <a:off x="1836738" y="4524375"/>
            <a:ext cx="5040312" cy="431800"/>
          </a:xfrm>
          <a:prstGeom prst="rect">
            <a:avLst/>
          </a:prstGeom>
          <a:solidFill>
            <a:schemeClr val="folHlink"/>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chemeClr val="folHlink"/>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2" name="Text Box 21"/>
          <p:cNvSpPr txBox="1">
            <a:spLocks noChangeArrowheads="1"/>
          </p:cNvSpPr>
          <p:nvPr/>
        </p:nvSpPr>
        <p:spPr bwMode="auto">
          <a:xfrm>
            <a:off x="1925638" y="4524375"/>
            <a:ext cx="4860925" cy="396875"/>
          </a:xfrm>
          <a:prstGeom prst="rect">
            <a:avLst/>
          </a:prstGeom>
          <a:solidFill>
            <a:schemeClr val="folHlink"/>
          </a:solidFill>
          <a:ln w="12700">
            <a:noFill/>
            <a:miter lim="800000"/>
            <a:headEnd type="none" w="sm" len="sm"/>
            <a:tailEnd type="none" w="sm" len="sm"/>
          </a:ln>
          <a:effectLst/>
        </p:spPr>
        <p:txBody>
          <a:bodyPr>
            <a:spAutoFit/>
          </a:bodyPr>
          <a:lstStyle/>
          <a:p>
            <a:pPr algn="ctr">
              <a:spcBef>
                <a:spcPct val="50000"/>
              </a:spcBef>
              <a:defRPr/>
            </a:pPr>
            <a:r>
              <a:rPr lang="tr-TR" sz="2000" dirty="0">
                <a:solidFill>
                  <a:srgbClr val="FFFF00"/>
                </a:solidFill>
                <a:effectLst>
                  <a:outerShdw blurRad="38100" dist="38100" dir="2700000" algn="tl">
                    <a:srgbClr val="000000"/>
                  </a:outerShdw>
                </a:effectLst>
                <a:latin typeface="Comic Sans MS" pitchFamily="66" charset="0"/>
              </a:rPr>
              <a:t>ÇIRAK </a:t>
            </a:r>
          </a:p>
        </p:txBody>
      </p:sp>
      <p:grpSp>
        <p:nvGrpSpPr>
          <p:cNvPr id="2" name="Group 29"/>
          <p:cNvGrpSpPr>
            <a:grpSpLocks/>
          </p:cNvGrpSpPr>
          <p:nvPr/>
        </p:nvGrpSpPr>
        <p:grpSpPr bwMode="auto">
          <a:xfrm>
            <a:off x="1835746" y="3587750"/>
            <a:ext cx="5041304" cy="398463"/>
            <a:chOff x="294" y="2976"/>
            <a:chExt cx="5081" cy="251"/>
          </a:xfrm>
        </p:grpSpPr>
        <p:sp>
          <p:nvSpPr>
            <p:cNvPr id="14" name="Rectangle 30"/>
            <p:cNvSpPr>
              <a:spLocks noChangeArrowheads="1"/>
            </p:cNvSpPr>
            <p:nvPr/>
          </p:nvSpPr>
          <p:spPr bwMode="auto">
            <a:xfrm>
              <a:off x="295" y="2976"/>
              <a:ext cx="5080" cy="251"/>
            </a:xfrm>
            <a:prstGeom prst="rect">
              <a:avLst/>
            </a:prstGeom>
            <a:solidFill>
              <a:srgbClr val="33CC33"/>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33CC33"/>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5" name="Text Box 31"/>
            <p:cNvSpPr txBox="1">
              <a:spLocks noChangeArrowheads="1"/>
            </p:cNvSpPr>
            <p:nvPr/>
          </p:nvSpPr>
          <p:spPr bwMode="auto">
            <a:xfrm>
              <a:off x="294" y="2976"/>
              <a:ext cx="4899" cy="250"/>
            </a:xfrm>
            <a:prstGeom prst="rect">
              <a:avLst/>
            </a:prstGeom>
            <a:solidFill>
              <a:srgbClr val="33CC33"/>
            </a:solidFill>
            <a:ln w="12700">
              <a:noFill/>
              <a:miter lim="800000"/>
              <a:headEnd type="none" w="sm" len="sm"/>
              <a:tailEnd type="none" w="sm" len="sm"/>
            </a:ln>
            <a:effectLst/>
          </p:spPr>
          <p:txBody>
            <a:bodyPr>
              <a:spAutoFit/>
            </a:bodyPr>
            <a:lstStyle/>
            <a:p>
              <a:pPr algn="ctr">
                <a:spcBef>
                  <a:spcPct val="50000"/>
                </a:spcBef>
                <a:defRPr/>
              </a:pPr>
              <a:r>
                <a:rPr lang="tr-TR" sz="2000" dirty="0" smtClean="0">
                  <a:solidFill>
                    <a:srgbClr val="CCFFFF"/>
                  </a:solidFill>
                  <a:effectLst>
                    <a:outerShdw blurRad="38100" dist="38100" dir="2700000" algn="tl">
                      <a:srgbClr val="000000"/>
                    </a:outerShdw>
                  </a:effectLst>
                  <a:latin typeface="Comic Sans MS" pitchFamily="66" charset="0"/>
                </a:rPr>
                <a:t>KALFA</a:t>
              </a:r>
              <a:endParaRPr lang="tr-TR" sz="2000" dirty="0">
                <a:solidFill>
                  <a:srgbClr val="CCFFFF"/>
                </a:solidFill>
                <a:effectLst>
                  <a:outerShdw blurRad="38100" dist="38100" dir="2700000" algn="tl">
                    <a:srgbClr val="000000"/>
                  </a:outerShdw>
                </a:effectLst>
                <a:latin typeface="Comic Sans MS" pitchFamily="66" charset="0"/>
              </a:endParaRPr>
            </a:p>
          </p:txBody>
        </p:sp>
      </p:grpSp>
      <p:grpSp>
        <p:nvGrpSpPr>
          <p:cNvPr id="3" name="Group 35"/>
          <p:cNvGrpSpPr>
            <a:grpSpLocks/>
          </p:cNvGrpSpPr>
          <p:nvPr/>
        </p:nvGrpSpPr>
        <p:grpSpPr bwMode="auto">
          <a:xfrm>
            <a:off x="1835746" y="2579688"/>
            <a:ext cx="5041304" cy="398462"/>
            <a:chOff x="294" y="2976"/>
            <a:chExt cx="5081" cy="251"/>
          </a:xfrm>
        </p:grpSpPr>
        <p:sp>
          <p:nvSpPr>
            <p:cNvPr id="17" name="Rectangle 36"/>
            <p:cNvSpPr>
              <a:spLocks noChangeArrowheads="1"/>
            </p:cNvSpPr>
            <p:nvPr/>
          </p:nvSpPr>
          <p:spPr bwMode="auto">
            <a:xfrm>
              <a:off x="295" y="2976"/>
              <a:ext cx="5080" cy="251"/>
            </a:xfrm>
            <a:prstGeom prst="rect">
              <a:avLst/>
            </a:prstGeom>
            <a:solidFill>
              <a:schemeClr val="accent1"/>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8" name="Text Box 37"/>
            <p:cNvSpPr txBox="1">
              <a:spLocks noChangeArrowheads="1"/>
            </p:cNvSpPr>
            <p:nvPr/>
          </p:nvSpPr>
          <p:spPr bwMode="auto">
            <a:xfrm>
              <a:off x="294" y="2976"/>
              <a:ext cx="4899" cy="250"/>
            </a:xfrm>
            <a:prstGeom prst="rect">
              <a:avLst/>
            </a:prstGeom>
            <a:solidFill>
              <a:schemeClr val="accent1"/>
            </a:solidFill>
            <a:ln w="12700">
              <a:noFill/>
              <a:miter lim="800000"/>
              <a:headEnd type="none" w="sm" len="sm"/>
              <a:tailEnd type="none" w="sm" len="sm"/>
            </a:ln>
            <a:effectLst/>
          </p:spPr>
          <p:txBody>
            <a:bodyPr>
              <a:spAutoFit/>
            </a:bodyPr>
            <a:lstStyle/>
            <a:p>
              <a:pPr algn="ctr">
                <a:spcBef>
                  <a:spcPct val="50000"/>
                </a:spcBef>
                <a:defRPr/>
              </a:pPr>
              <a:r>
                <a:rPr lang="tr-TR" sz="2000" b="1" dirty="0" smtClean="0">
                  <a:solidFill>
                    <a:srgbClr val="FF0000"/>
                  </a:solidFill>
                  <a:effectLst>
                    <a:outerShdw blurRad="38100" dist="38100" dir="2700000" algn="tl">
                      <a:srgbClr val="000000"/>
                    </a:outerShdw>
                  </a:effectLst>
                  <a:latin typeface="Comic Sans MS" pitchFamily="66" charset="0"/>
                </a:rPr>
                <a:t>USTA</a:t>
              </a:r>
              <a:endParaRPr lang="tr-TR" sz="2000" b="1" dirty="0">
                <a:solidFill>
                  <a:srgbClr val="FF0000"/>
                </a:solidFill>
                <a:effectLst>
                  <a:outerShdw blurRad="38100" dist="38100" dir="2700000" algn="tl">
                    <a:srgbClr val="000000"/>
                  </a:outerShdw>
                </a:effectLst>
                <a:latin typeface="Comic Sans MS" pitchFamily="66" charset="0"/>
              </a:endParaRPr>
            </a:p>
          </p:txBody>
        </p:sp>
      </p:grpSp>
      <p:grpSp>
        <p:nvGrpSpPr>
          <p:cNvPr id="4" name="Group 38"/>
          <p:cNvGrpSpPr>
            <a:grpSpLocks/>
          </p:cNvGrpSpPr>
          <p:nvPr/>
        </p:nvGrpSpPr>
        <p:grpSpPr bwMode="auto">
          <a:xfrm>
            <a:off x="1836738" y="1571625"/>
            <a:ext cx="5040312" cy="398463"/>
            <a:chOff x="295" y="2976"/>
            <a:chExt cx="5080" cy="251"/>
          </a:xfrm>
        </p:grpSpPr>
        <p:sp>
          <p:nvSpPr>
            <p:cNvPr id="20" name="Rectangle 39"/>
            <p:cNvSpPr>
              <a:spLocks noChangeArrowheads="1"/>
            </p:cNvSpPr>
            <p:nvPr/>
          </p:nvSpPr>
          <p:spPr bwMode="auto">
            <a:xfrm>
              <a:off x="295" y="2976"/>
              <a:ext cx="5080" cy="251"/>
            </a:xfrm>
            <a:prstGeom prst="rect">
              <a:avLst/>
            </a:prstGeom>
            <a:solidFill>
              <a:srgbClr val="A50021"/>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A50021"/>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21" name="Text Box 40"/>
            <p:cNvSpPr txBox="1">
              <a:spLocks noChangeArrowheads="1"/>
            </p:cNvSpPr>
            <p:nvPr/>
          </p:nvSpPr>
          <p:spPr bwMode="auto">
            <a:xfrm>
              <a:off x="385" y="2976"/>
              <a:ext cx="4899" cy="250"/>
            </a:xfrm>
            <a:prstGeom prst="rect">
              <a:avLst/>
            </a:prstGeom>
            <a:solidFill>
              <a:srgbClr val="A50021"/>
            </a:solidFill>
            <a:ln w="12700">
              <a:noFill/>
              <a:miter lim="800000"/>
              <a:headEnd type="none" w="sm" len="sm"/>
              <a:tailEnd type="none" w="sm" len="sm"/>
            </a:ln>
            <a:effectLst/>
          </p:spPr>
          <p:txBody>
            <a:bodyPr>
              <a:spAutoFit/>
            </a:bodyPr>
            <a:lstStyle/>
            <a:p>
              <a:pPr algn="ctr">
                <a:spcBef>
                  <a:spcPct val="50000"/>
                </a:spcBef>
                <a:defRPr/>
              </a:pPr>
              <a:r>
                <a:rPr lang="tr-TR" sz="2000" dirty="0">
                  <a:solidFill>
                    <a:prstClr val="white"/>
                  </a:solidFill>
                  <a:effectLst>
                    <a:outerShdw blurRad="38100" dist="38100" dir="2700000" algn="tl">
                      <a:srgbClr val="000000"/>
                    </a:outerShdw>
                  </a:effectLst>
                  <a:latin typeface="Comic Sans MS" pitchFamily="66" charset="0"/>
                </a:rPr>
                <a:t>USTA </a:t>
              </a:r>
              <a:r>
                <a:rPr lang="tr-TR" sz="2000" dirty="0" smtClean="0">
                  <a:solidFill>
                    <a:prstClr val="white"/>
                  </a:solidFill>
                  <a:effectLst>
                    <a:outerShdw blurRad="38100" dist="38100" dir="2700000" algn="tl">
                      <a:srgbClr val="000000"/>
                    </a:outerShdw>
                  </a:effectLst>
                  <a:latin typeface="Comic Sans MS" pitchFamily="66" charset="0"/>
                </a:rPr>
                <a:t>ÖĞRETİCİ</a:t>
              </a:r>
              <a:endParaRPr lang="tr-TR" sz="2000" dirty="0">
                <a:solidFill>
                  <a:prstClr val="white"/>
                </a:solidFill>
                <a:effectLst>
                  <a:outerShdw blurRad="38100" dist="38100" dir="2700000" algn="tl">
                    <a:srgbClr val="000000"/>
                  </a:outerShdw>
                </a:effectLst>
                <a:latin typeface="Comic Sans MS" pitchFamily="66" charset="0"/>
              </a:endParaRPr>
            </a:p>
          </p:txBody>
        </p:sp>
      </p:grpSp>
      <p:sp>
        <p:nvSpPr>
          <p:cNvPr id="22" name="Line 42"/>
          <p:cNvSpPr>
            <a:spLocks noChangeShapeType="1"/>
          </p:cNvSpPr>
          <p:nvPr/>
        </p:nvSpPr>
        <p:spPr bwMode="auto">
          <a:xfrm>
            <a:off x="6372200" y="4220369"/>
            <a:ext cx="791344" cy="719"/>
          </a:xfrm>
          <a:prstGeom prst="line">
            <a:avLst/>
          </a:prstGeom>
          <a:noFill/>
          <a:ln w="44450">
            <a:solidFill>
              <a:srgbClr val="3366FF"/>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3" name="Line 43"/>
          <p:cNvSpPr>
            <a:spLocks noChangeShapeType="1"/>
          </p:cNvSpPr>
          <p:nvPr/>
        </p:nvSpPr>
        <p:spPr bwMode="auto">
          <a:xfrm>
            <a:off x="6372200" y="3212976"/>
            <a:ext cx="791344" cy="0"/>
          </a:xfrm>
          <a:prstGeom prst="line">
            <a:avLst/>
          </a:prstGeom>
          <a:noFill/>
          <a:ln w="44450">
            <a:solidFill>
              <a:srgbClr val="3366FF"/>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4" name="Text Box 44"/>
          <p:cNvSpPr txBox="1">
            <a:spLocks noChangeArrowheads="1"/>
          </p:cNvSpPr>
          <p:nvPr/>
        </p:nvSpPr>
        <p:spPr bwMode="auto">
          <a:xfrm>
            <a:off x="7164288" y="4005064"/>
            <a:ext cx="2016224" cy="400110"/>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tr-TR" sz="2000" b="1" dirty="0">
                <a:solidFill>
                  <a:prstClr val="black"/>
                </a:solidFill>
                <a:effectLst>
                  <a:outerShdw blurRad="38100" dist="38100" dir="2700000" algn="tl">
                    <a:srgbClr val="C0C0C0"/>
                  </a:outerShdw>
                </a:effectLst>
                <a:latin typeface="Comic Sans MS" pitchFamily="66" charset="0"/>
              </a:rPr>
              <a:t>Kalfalık Sınavı</a:t>
            </a:r>
          </a:p>
        </p:txBody>
      </p:sp>
      <p:sp>
        <p:nvSpPr>
          <p:cNvPr id="25" name="Text Box 45"/>
          <p:cNvSpPr txBox="1">
            <a:spLocks noChangeArrowheads="1"/>
          </p:cNvSpPr>
          <p:nvPr/>
        </p:nvSpPr>
        <p:spPr bwMode="auto">
          <a:xfrm>
            <a:off x="7164289" y="2970022"/>
            <a:ext cx="2088231" cy="400110"/>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tr-TR" sz="2000" b="1" dirty="0">
                <a:solidFill>
                  <a:prstClr val="black"/>
                </a:solidFill>
                <a:effectLst>
                  <a:outerShdw blurRad="38100" dist="38100" dir="2700000" algn="tl">
                    <a:srgbClr val="C0C0C0"/>
                  </a:outerShdw>
                </a:effectLst>
                <a:latin typeface="Comic Sans MS" pitchFamily="66" charset="0"/>
              </a:rPr>
              <a:t>Ustalık Sınavı</a:t>
            </a:r>
          </a:p>
        </p:txBody>
      </p:sp>
      <p:sp>
        <p:nvSpPr>
          <p:cNvPr id="26" name="Line 46"/>
          <p:cNvSpPr>
            <a:spLocks noChangeShapeType="1"/>
          </p:cNvSpPr>
          <p:nvPr/>
        </p:nvSpPr>
        <p:spPr bwMode="auto">
          <a:xfrm flipV="1">
            <a:off x="4140200" y="5387975"/>
            <a:ext cx="0" cy="287338"/>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7" name="Line 47"/>
          <p:cNvSpPr>
            <a:spLocks noChangeShapeType="1"/>
          </p:cNvSpPr>
          <p:nvPr/>
        </p:nvSpPr>
        <p:spPr bwMode="auto">
          <a:xfrm flipV="1">
            <a:off x="5940152" y="3033588"/>
            <a:ext cx="0" cy="358775"/>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8" name="Line 50"/>
          <p:cNvSpPr>
            <a:spLocks noChangeShapeType="1"/>
          </p:cNvSpPr>
          <p:nvPr/>
        </p:nvSpPr>
        <p:spPr bwMode="auto">
          <a:xfrm flipV="1">
            <a:off x="4172424" y="3984625"/>
            <a:ext cx="0" cy="430212"/>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9" name="Line 51"/>
          <p:cNvSpPr>
            <a:spLocks noChangeShapeType="1"/>
          </p:cNvSpPr>
          <p:nvPr/>
        </p:nvSpPr>
        <p:spPr bwMode="auto">
          <a:xfrm flipV="1">
            <a:off x="4140200" y="1931988"/>
            <a:ext cx="0" cy="503237"/>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30" name="Rectangle 52"/>
          <p:cNvSpPr>
            <a:spLocks noChangeArrowheads="1"/>
          </p:cNvSpPr>
          <p:nvPr/>
        </p:nvSpPr>
        <p:spPr bwMode="auto">
          <a:xfrm>
            <a:off x="609600" y="1699383"/>
            <a:ext cx="649288" cy="4968875"/>
          </a:xfrm>
          <a:prstGeom prst="rect">
            <a:avLst/>
          </a:prstGeom>
          <a:solidFill>
            <a:srgbClr val="FFCC99"/>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FFCC99"/>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31" name="Text Box 53"/>
          <p:cNvSpPr txBox="1">
            <a:spLocks noChangeArrowheads="1"/>
          </p:cNvSpPr>
          <p:nvPr/>
        </p:nvSpPr>
        <p:spPr bwMode="auto">
          <a:xfrm>
            <a:off x="759030" y="1663055"/>
            <a:ext cx="291133" cy="5078313"/>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tr-TR" sz="1200" b="1" dirty="0" smtClean="0">
                <a:solidFill>
                  <a:srgbClr val="FF0000"/>
                </a:solidFill>
                <a:effectLst>
                  <a:outerShdw blurRad="38100" dist="38100" dir="2700000" algn="tl">
                    <a:srgbClr val="C0C0C0"/>
                  </a:outerShdw>
                </a:effectLst>
                <a:latin typeface="Comic Sans MS" pitchFamily="66" charset="0"/>
              </a:rPr>
              <a:t>MESLEKİ</a:t>
            </a:r>
            <a:endParaRPr lang="tr-TR" sz="1200" b="1" dirty="0">
              <a:solidFill>
                <a:srgbClr val="FF0000"/>
              </a:solidFill>
              <a:effectLst>
                <a:outerShdw blurRad="38100" dist="38100" dir="2700000" algn="tl">
                  <a:srgbClr val="C0C0C0"/>
                </a:outerShdw>
              </a:effectLst>
              <a:latin typeface="Comic Sans MS" pitchFamily="66" charset="0"/>
            </a:endParaRPr>
          </a:p>
          <a:p>
            <a:pPr>
              <a:spcBef>
                <a:spcPct val="50000"/>
              </a:spcBef>
              <a:defRPr/>
            </a:pPr>
            <a:endParaRPr lang="tr-TR" sz="1200" b="1" dirty="0">
              <a:solidFill>
                <a:srgbClr val="FF0000"/>
              </a:solidFill>
              <a:effectLst>
                <a:outerShdw blurRad="38100" dist="38100" dir="2700000" algn="tl">
                  <a:srgbClr val="C0C0C0"/>
                </a:outerShdw>
              </a:effectLst>
              <a:latin typeface="Comic Sans MS" pitchFamily="66" charset="0"/>
            </a:endParaRPr>
          </a:p>
          <a:p>
            <a:pPr>
              <a:spcBef>
                <a:spcPct val="50000"/>
              </a:spcBef>
              <a:defRPr/>
            </a:pPr>
            <a:r>
              <a:rPr lang="tr-TR" sz="1200" b="1" dirty="0">
                <a:solidFill>
                  <a:srgbClr val="FF0000"/>
                </a:solidFill>
                <a:effectLst>
                  <a:outerShdw blurRad="38100" dist="38100" dir="2700000" algn="tl">
                    <a:srgbClr val="C0C0C0"/>
                  </a:outerShdw>
                </a:effectLst>
                <a:latin typeface="Comic Sans MS" pitchFamily="66" charset="0"/>
              </a:rPr>
              <a:t>E  Ğ  İ  T  İ </a:t>
            </a:r>
            <a:r>
              <a:rPr lang="tr-TR" sz="1200" b="1" dirty="0" smtClean="0">
                <a:solidFill>
                  <a:srgbClr val="FF0000"/>
                </a:solidFill>
                <a:effectLst>
                  <a:outerShdw blurRad="38100" dist="38100" dir="2700000" algn="tl">
                    <a:srgbClr val="C0C0C0"/>
                  </a:outerShdw>
                </a:effectLst>
                <a:latin typeface="Comic Sans MS" pitchFamily="66" charset="0"/>
              </a:rPr>
              <a:t>M</a:t>
            </a:r>
          </a:p>
          <a:p>
            <a:pPr>
              <a:spcBef>
                <a:spcPct val="50000"/>
              </a:spcBef>
              <a:defRPr/>
            </a:pPr>
            <a:endParaRPr lang="tr-TR" sz="1200" b="1" dirty="0">
              <a:solidFill>
                <a:srgbClr val="FF0000"/>
              </a:solidFill>
              <a:effectLst>
                <a:outerShdw blurRad="38100" dist="38100" dir="2700000" algn="tl">
                  <a:srgbClr val="C0C0C0"/>
                </a:outerShdw>
              </a:effectLst>
              <a:latin typeface="Comic Sans MS" pitchFamily="66" charset="0"/>
            </a:endParaRPr>
          </a:p>
          <a:p>
            <a:pPr>
              <a:spcBef>
                <a:spcPct val="50000"/>
              </a:spcBef>
              <a:defRPr/>
            </a:pPr>
            <a:r>
              <a:rPr lang="tr-TR" sz="1200" b="1" dirty="0" smtClean="0">
                <a:solidFill>
                  <a:srgbClr val="FF0000"/>
                </a:solidFill>
                <a:effectLst>
                  <a:outerShdw blurRad="38100" dist="38100" dir="2700000" algn="tl">
                    <a:srgbClr val="C0C0C0"/>
                  </a:outerShdw>
                </a:effectLst>
                <a:latin typeface="Comic Sans MS" pitchFamily="66" charset="0"/>
              </a:rPr>
              <a:t>MERKEZLERİ</a:t>
            </a:r>
            <a:endParaRPr lang="tr-TR" sz="1200" b="1" dirty="0">
              <a:solidFill>
                <a:srgbClr val="FF0000"/>
              </a:solidFill>
              <a:effectLst>
                <a:outerShdw blurRad="38100" dist="38100" dir="2700000" algn="tl">
                  <a:srgbClr val="C0C0C0"/>
                </a:outerShdw>
              </a:effectLst>
              <a:latin typeface="Comic Sans MS" pitchFamily="66" charset="0"/>
            </a:endParaRPr>
          </a:p>
        </p:txBody>
      </p:sp>
      <p:sp>
        <p:nvSpPr>
          <p:cNvPr id="32" name="31 Metin kutusu"/>
          <p:cNvSpPr txBox="1"/>
          <p:nvPr/>
        </p:nvSpPr>
        <p:spPr>
          <a:xfrm>
            <a:off x="5364088" y="4581128"/>
            <a:ext cx="1692622" cy="646331"/>
          </a:xfrm>
          <a:prstGeom prst="rect">
            <a:avLst/>
          </a:prstGeom>
          <a:noFill/>
        </p:spPr>
        <p:txBody>
          <a:bodyPr wrap="square" rtlCol="0">
            <a:spAutoFit/>
          </a:bodyPr>
          <a:lstStyle/>
          <a:p>
            <a:r>
              <a:rPr lang="tr-TR" b="1" dirty="0" smtClean="0">
                <a:solidFill>
                  <a:prstClr val="black"/>
                </a:solidFill>
              </a:rPr>
              <a:t>Eğitim süresi</a:t>
            </a:r>
          </a:p>
          <a:p>
            <a:r>
              <a:rPr lang="tr-TR" b="1" dirty="0" smtClean="0">
                <a:solidFill>
                  <a:prstClr val="black"/>
                </a:solidFill>
              </a:rPr>
              <a:t>2 veya 3 yıl</a:t>
            </a:r>
            <a:endParaRPr lang="tr-TR" b="1" dirty="0">
              <a:solidFill>
                <a:prstClr val="black"/>
              </a:solidFill>
            </a:endParaRPr>
          </a:p>
        </p:txBody>
      </p:sp>
      <p:sp>
        <p:nvSpPr>
          <p:cNvPr id="33" name="32 Metin kutusu"/>
          <p:cNvSpPr txBox="1"/>
          <p:nvPr/>
        </p:nvSpPr>
        <p:spPr>
          <a:xfrm>
            <a:off x="5257800" y="3427988"/>
            <a:ext cx="1903188" cy="646331"/>
          </a:xfrm>
          <a:prstGeom prst="rect">
            <a:avLst/>
          </a:prstGeom>
          <a:noFill/>
        </p:spPr>
        <p:txBody>
          <a:bodyPr wrap="square" rtlCol="0">
            <a:spAutoFit/>
          </a:bodyPr>
          <a:lstStyle/>
          <a:p>
            <a:r>
              <a:rPr lang="tr-TR" b="1" dirty="0" smtClean="0">
                <a:solidFill>
                  <a:prstClr val="black"/>
                </a:solidFill>
              </a:rPr>
              <a:t>2 yıl çalışma +</a:t>
            </a:r>
          </a:p>
          <a:p>
            <a:r>
              <a:rPr lang="tr-TR" b="1" dirty="0" smtClean="0">
                <a:solidFill>
                  <a:prstClr val="black"/>
                </a:solidFill>
              </a:rPr>
              <a:t>(240 saat kurs)</a:t>
            </a:r>
            <a:endParaRPr lang="tr-TR" b="1" dirty="0">
              <a:solidFill>
                <a:prstClr val="black"/>
              </a:solidFill>
            </a:endParaRPr>
          </a:p>
        </p:txBody>
      </p:sp>
      <p:sp>
        <p:nvSpPr>
          <p:cNvPr id="34" name="33 Metin kutusu"/>
          <p:cNvSpPr txBox="1"/>
          <p:nvPr/>
        </p:nvSpPr>
        <p:spPr>
          <a:xfrm>
            <a:off x="4499992" y="2008228"/>
            <a:ext cx="4266777" cy="369332"/>
          </a:xfrm>
          <a:prstGeom prst="rect">
            <a:avLst/>
          </a:prstGeom>
          <a:noFill/>
        </p:spPr>
        <p:txBody>
          <a:bodyPr wrap="square" rtlCol="0">
            <a:spAutoFit/>
          </a:bodyPr>
          <a:lstStyle/>
          <a:p>
            <a:r>
              <a:rPr lang="tr-TR" b="1" dirty="0" smtClean="0">
                <a:solidFill>
                  <a:prstClr val="black"/>
                </a:solidFill>
              </a:rPr>
              <a:t>40 saatlik iş pedagojisi kursu + sınav</a:t>
            </a:r>
            <a:endParaRPr lang="tr-TR" b="1" dirty="0">
              <a:solidFill>
                <a:prstClr val="black"/>
              </a:solidFill>
            </a:endParaRPr>
          </a:p>
        </p:txBody>
      </p:sp>
      <p:sp>
        <p:nvSpPr>
          <p:cNvPr id="35" name="Text Box 14"/>
          <p:cNvSpPr txBox="1">
            <a:spLocks noChangeArrowheads="1"/>
          </p:cNvSpPr>
          <p:nvPr/>
        </p:nvSpPr>
        <p:spPr bwMode="auto">
          <a:xfrm>
            <a:off x="2627784" y="6125714"/>
            <a:ext cx="3456384" cy="400110"/>
          </a:xfrm>
          <a:prstGeom prst="rect">
            <a:avLst/>
          </a:prstGeom>
          <a:noFill/>
          <a:ln w="12700">
            <a:noFill/>
            <a:miter lim="800000"/>
            <a:headEnd type="none" w="sm" len="sm"/>
            <a:tailEnd type="none" w="sm" len="sm"/>
          </a:ln>
          <a:effectLst/>
        </p:spPr>
        <p:txBody>
          <a:bodyPr wrap="square">
            <a:spAutoFit/>
          </a:bodyPr>
          <a:lstStyle/>
          <a:p>
            <a:pPr algn="ctr">
              <a:spcBef>
                <a:spcPct val="50000"/>
              </a:spcBef>
              <a:defRPr/>
            </a:pPr>
            <a:r>
              <a:rPr lang="tr-TR" sz="2000" dirty="0" smtClean="0">
                <a:solidFill>
                  <a:prstClr val="black"/>
                </a:solidFill>
                <a:effectLst>
                  <a:outerShdw blurRad="38100" dist="38100" dir="2700000" algn="tl">
                    <a:srgbClr val="C0C0C0"/>
                  </a:outerShdw>
                </a:effectLst>
                <a:latin typeface="Comic Sans MS" pitchFamily="66" charset="0"/>
              </a:rPr>
              <a:t>İLKÖĞRETİM MEZUNU</a:t>
            </a:r>
            <a:endParaRPr lang="tr-TR" sz="2000" dirty="0">
              <a:solidFill>
                <a:prstClr val="black"/>
              </a:solidFill>
              <a:effectLst>
                <a:outerShdw blurRad="38100" dist="38100" dir="2700000" algn="tl">
                  <a:srgbClr val="C0C0C0"/>
                </a:outerShdw>
              </a:effectLst>
              <a:latin typeface="Comic Sans MS" pitchFamily="66" charset="0"/>
            </a:endParaRPr>
          </a:p>
        </p:txBody>
      </p:sp>
      <p:sp>
        <p:nvSpPr>
          <p:cNvPr id="36" name="32 Metin kutusu"/>
          <p:cNvSpPr txBox="1"/>
          <p:nvPr/>
        </p:nvSpPr>
        <p:spPr>
          <a:xfrm>
            <a:off x="1835696" y="3566487"/>
            <a:ext cx="1903188" cy="369332"/>
          </a:xfrm>
          <a:prstGeom prst="rect">
            <a:avLst/>
          </a:prstGeom>
          <a:noFill/>
        </p:spPr>
        <p:txBody>
          <a:bodyPr wrap="square" rtlCol="0">
            <a:spAutoFit/>
          </a:bodyPr>
          <a:lstStyle/>
          <a:p>
            <a:r>
              <a:rPr lang="tr-TR" b="1" dirty="0">
                <a:solidFill>
                  <a:prstClr val="black"/>
                </a:solidFill>
              </a:rPr>
              <a:t>5</a:t>
            </a:r>
            <a:r>
              <a:rPr lang="tr-TR" b="1" dirty="0" smtClean="0">
                <a:solidFill>
                  <a:prstClr val="black"/>
                </a:solidFill>
              </a:rPr>
              <a:t> yıl çalışma</a:t>
            </a:r>
            <a:endParaRPr lang="tr-TR" b="1" dirty="0">
              <a:solidFill>
                <a:prstClr val="black"/>
              </a:solidFill>
            </a:endParaRPr>
          </a:p>
        </p:txBody>
      </p:sp>
      <p:sp>
        <p:nvSpPr>
          <p:cNvPr id="37" name="Line 47"/>
          <p:cNvSpPr>
            <a:spLocks noChangeShapeType="1"/>
          </p:cNvSpPr>
          <p:nvPr/>
        </p:nvSpPr>
        <p:spPr bwMode="auto">
          <a:xfrm flipV="1">
            <a:off x="2483768" y="3011357"/>
            <a:ext cx="0" cy="358775"/>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8735078"/>
      </p:ext>
    </p:extLst>
  </p:cSld>
  <p:clrMapOvr>
    <a:masterClrMapping/>
  </p:clrMapOvr>
  <p:transition>
    <p:pull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Grp="1" noChangeArrowheads="1"/>
          </p:cNvSpPr>
          <p:nvPr>
            <p:ph type="title" idx="4294967295"/>
          </p:nvPr>
        </p:nvSpPr>
        <p:spPr>
          <a:xfrm>
            <a:off x="0" y="400050"/>
            <a:ext cx="5130800" cy="481013"/>
          </a:xfrm>
        </p:spPr>
        <p:txBody>
          <a:bodyPr rtlCol="0">
            <a:normAutofit fontScale="90000"/>
          </a:bodyPr>
          <a:lstStyle/>
          <a:p>
            <a:pPr algn="ctr" eaLnBrk="1" fontAlgn="auto" hangingPunct="1">
              <a:spcAft>
                <a:spcPts val="0"/>
              </a:spcAft>
              <a:defRPr/>
            </a:pPr>
            <a:r>
              <a:rPr lang="tr-TR" sz="2800" b="1" dirty="0" smtClean="0">
                <a:solidFill>
                  <a:srgbClr val="002060"/>
                </a:solidFill>
                <a:effectLst>
                  <a:outerShdw blurRad="38100" dist="38100" dir="2700000" algn="tl">
                    <a:srgbClr val="C0C0C0"/>
                  </a:outerShdw>
                </a:effectLst>
              </a:rPr>
              <a:t>6764 sayılı kanundan </a:t>
            </a:r>
            <a:r>
              <a:rPr lang="tr-TR" sz="2800" b="1" dirty="0" smtClean="0">
                <a:solidFill>
                  <a:srgbClr val="FF0000"/>
                </a:solidFill>
                <a:effectLst>
                  <a:outerShdw blurRad="38100" dist="38100" dir="2700000" algn="tl">
                    <a:srgbClr val="C0C0C0"/>
                  </a:outerShdw>
                </a:effectLst>
              </a:rPr>
              <a:t>sonra</a:t>
            </a:r>
            <a:r>
              <a:rPr lang="tr-TR" sz="2800" b="1" dirty="0" smtClean="0">
                <a:solidFill>
                  <a:srgbClr val="002060"/>
                </a:solidFill>
                <a:effectLst>
                  <a:outerShdw blurRad="38100" dist="38100" dir="2700000" algn="tl">
                    <a:srgbClr val="C0C0C0"/>
                  </a:outerShdw>
                </a:effectLst>
              </a:rPr>
              <a:t> ÇIRAKLIK EĞİTİMİ SİSTEMİ</a:t>
            </a:r>
          </a:p>
        </p:txBody>
      </p:sp>
      <p:sp>
        <p:nvSpPr>
          <p:cNvPr id="7" name="Rectangle 13"/>
          <p:cNvSpPr>
            <a:spLocks noChangeArrowheads="1"/>
          </p:cNvSpPr>
          <p:nvPr/>
        </p:nvSpPr>
        <p:spPr bwMode="auto">
          <a:xfrm>
            <a:off x="1836738" y="6021288"/>
            <a:ext cx="5040312" cy="615911"/>
          </a:xfrm>
          <a:prstGeom prst="rect">
            <a:avLst/>
          </a:prstGeom>
          <a:solidFill>
            <a:srgbClr val="CC6600"/>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CC6600"/>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9" name="Rectangle 17"/>
          <p:cNvSpPr>
            <a:spLocks noChangeArrowheads="1"/>
          </p:cNvSpPr>
          <p:nvPr/>
        </p:nvSpPr>
        <p:spPr bwMode="auto">
          <a:xfrm>
            <a:off x="1836738" y="5027613"/>
            <a:ext cx="5040312" cy="360362"/>
          </a:xfrm>
          <a:prstGeom prst="rect">
            <a:avLst/>
          </a:prstGeom>
          <a:solidFill>
            <a:schemeClr val="folHlink"/>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chemeClr val="folHlink"/>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0" name="Text Box 18"/>
          <p:cNvSpPr txBox="1">
            <a:spLocks noChangeArrowheads="1"/>
          </p:cNvSpPr>
          <p:nvPr/>
        </p:nvSpPr>
        <p:spPr bwMode="auto">
          <a:xfrm>
            <a:off x="1925638" y="4956175"/>
            <a:ext cx="4860925" cy="396875"/>
          </a:xfrm>
          <a:prstGeom prst="rect">
            <a:avLst/>
          </a:prstGeom>
          <a:solidFill>
            <a:schemeClr val="folHlink"/>
          </a:solidFill>
          <a:ln w="12700">
            <a:noFill/>
            <a:miter lim="800000"/>
            <a:headEnd type="none" w="sm" len="sm"/>
            <a:tailEnd type="none" w="sm" len="sm"/>
          </a:ln>
          <a:effectLst/>
        </p:spPr>
        <p:txBody>
          <a:bodyPr>
            <a:spAutoFit/>
          </a:bodyPr>
          <a:lstStyle/>
          <a:p>
            <a:pPr algn="ctr">
              <a:spcBef>
                <a:spcPct val="50000"/>
              </a:spcBef>
              <a:defRPr/>
            </a:pPr>
            <a:r>
              <a:rPr lang="tr-TR" sz="2000" dirty="0">
                <a:solidFill>
                  <a:srgbClr val="FFFF00"/>
                </a:solidFill>
                <a:effectLst>
                  <a:outerShdw blurRad="38100" dist="38100" dir="2700000" algn="tl">
                    <a:srgbClr val="000000"/>
                  </a:outerShdw>
                </a:effectLst>
                <a:latin typeface="Comic Sans MS" pitchFamily="66" charset="0"/>
              </a:rPr>
              <a:t>ADAY ÇIRAK </a:t>
            </a:r>
          </a:p>
        </p:txBody>
      </p:sp>
      <p:sp>
        <p:nvSpPr>
          <p:cNvPr id="11" name="Rectangle 20"/>
          <p:cNvSpPr>
            <a:spLocks noChangeArrowheads="1"/>
          </p:cNvSpPr>
          <p:nvPr/>
        </p:nvSpPr>
        <p:spPr bwMode="auto">
          <a:xfrm>
            <a:off x="1836738" y="4524375"/>
            <a:ext cx="5040312" cy="431800"/>
          </a:xfrm>
          <a:prstGeom prst="rect">
            <a:avLst/>
          </a:prstGeom>
          <a:solidFill>
            <a:schemeClr val="folHlink"/>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chemeClr val="folHlink"/>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2" name="Text Box 21"/>
          <p:cNvSpPr txBox="1">
            <a:spLocks noChangeArrowheads="1"/>
          </p:cNvSpPr>
          <p:nvPr/>
        </p:nvSpPr>
        <p:spPr bwMode="auto">
          <a:xfrm>
            <a:off x="1925638" y="4524375"/>
            <a:ext cx="4860925" cy="396875"/>
          </a:xfrm>
          <a:prstGeom prst="rect">
            <a:avLst/>
          </a:prstGeom>
          <a:solidFill>
            <a:schemeClr val="folHlink"/>
          </a:solidFill>
          <a:ln w="12700">
            <a:noFill/>
            <a:miter lim="800000"/>
            <a:headEnd type="none" w="sm" len="sm"/>
            <a:tailEnd type="none" w="sm" len="sm"/>
          </a:ln>
          <a:effectLst/>
        </p:spPr>
        <p:txBody>
          <a:bodyPr>
            <a:spAutoFit/>
          </a:bodyPr>
          <a:lstStyle/>
          <a:p>
            <a:pPr algn="ctr">
              <a:spcBef>
                <a:spcPct val="50000"/>
              </a:spcBef>
              <a:defRPr/>
            </a:pPr>
            <a:r>
              <a:rPr lang="tr-TR" sz="2000" dirty="0">
                <a:solidFill>
                  <a:srgbClr val="FFFF00"/>
                </a:solidFill>
                <a:effectLst>
                  <a:outerShdw blurRad="38100" dist="38100" dir="2700000" algn="tl">
                    <a:srgbClr val="000000"/>
                  </a:outerShdw>
                </a:effectLst>
                <a:latin typeface="Comic Sans MS" pitchFamily="66" charset="0"/>
              </a:rPr>
              <a:t>ÇIRAK </a:t>
            </a:r>
          </a:p>
        </p:txBody>
      </p:sp>
      <p:grpSp>
        <p:nvGrpSpPr>
          <p:cNvPr id="2" name="Group 29"/>
          <p:cNvGrpSpPr>
            <a:grpSpLocks/>
          </p:cNvGrpSpPr>
          <p:nvPr/>
        </p:nvGrpSpPr>
        <p:grpSpPr bwMode="auto">
          <a:xfrm>
            <a:off x="1835746" y="3587750"/>
            <a:ext cx="5041304" cy="398463"/>
            <a:chOff x="294" y="2976"/>
            <a:chExt cx="5081" cy="251"/>
          </a:xfrm>
        </p:grpSpPr>
        <p:sp>
          <p:nvSpPr>
            <p:cNvPr id="14" name="Rectangle 30"/>
            <p:cNvSpPr>
              <a:spLocks noChangeArrowheads="1"/>
            </p:cNvSpPr>
            <p:nvPr/>
          </p:nvSpPr>
          <p:spPr bwMode="auto">
            <a:xfrm>
              <a:off x="295" y="2976"/>
              <a:ext cx="5080" cy="251"/>
            </a:xfrm>
            <a:prstGeom prst="rect">
              <a:avLst/>
            </a:prstGeom>
            <a:solidFill>
              <a:srgbClr val="33CC33"/>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33CC33"/>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5" name="Text Box 31"/>
            <p:cNvSpPr txBox="1">
              <a:spLocks noChangeArrowheads="1"/>
            </p:cNvSpPr>
            <p:nvPr/>
          </p:nvSpPr>
          <p:spPr bwMode="auto">
            <a:xfrm>
              <a:off x="294" y="2976"/>
              <a:ext cx="4899" cy="250"/>
            </a:xfrm>
            <a:prstGeom prst="rect">
              <a:avLst/>
            </a:prstGeom>
            <a:solidFill>
              <a:srgbClr val="33CC33"/>
            </a:solidFill>
            <a:ln w="12700">
              <a:noFill/>
              <a:miter lim="800000"/>
              <a:headEnd type="none" w="sm" len="sm"/>
              <a:tailEnd type="none" w="sm" len="sm"/>
            </a:ln>
            <a:effectLst/>
          </p:spPr>
          <p:txBody>
            <a:bodyPr>
              <a:spAutoFit/>
            </a:bodyPr>
            <a:lstStyle/>
            <a:p>
              <a:pPr algn="ctr">
                <a:spcBef>
                  <a:spcPct val="50000"/>
                </a:spcBef>
                <a:defRPr/>
              </a:pPr>
              <a:r>
                <a:rPr lang="tr-TR" sz="2000" dirty="0" smtClean="0">
                  <a:solidFill>
                    <a:srgbClr val="CCFFFF"/>
                  </a:solidFill>
                  <a:effectLst>
                    <a:outerShdw blurRad="38100" dist="38100" dir="2700000" algn="tl">
                      <a:srgbClr val="000000"/>
                    </a:outerShdw>
                  </a:effectLst>
                  <a:latin typeface="Comic Sans MS" pitchFamily="66" charset="0"/>
                </a:rPr>
                <a:t>KALFA</a:t>
              </a:r>
              <a:endParaRPr lang="tr-TR" sz="2000" dirty="0">
                <a:solidFill>
                  <a:srgbClr val="CCFFFF"/>
                </a:solidFill>
                <a:effectLst>
                  <a:outerShdw blurRad="38100" dist="38100" dir="2700000" algn="tl">
                    <a:srgbClr val="000000"/>
                  </a:outerShdw>
                </a:effectLst>
                <a:latin typeface="Comic Sans MS" pitchFamily="66" charset="0"/>
              </a:endParaRPr>
            </a:p>
          </p:txBody>
        </p:sp>
      </p:grpSp>
      <p:grpSp>
        <p:nvGrpSpPr>
          <p:cNvPr id="3" name="Group 35"/>
          <p:cNvGrpSpPr>
            <a:grpSpLocks/>
          </p:cNvGrpSpPr>
          <p:nvPr/>
        </p:nvGrpSpPr>
        <p:grpSpPr bwMode="auto">
          <a:xfrm>
            <a:off x="1835746" y="2579688"/>
            <a:ext cx="5041304" cy="398462"/>
            <a:chOff x="294" y="2976"/>
            <a:chExt cx="5081" cy="251"/>
          </a:xfrm>
        </p:grpSpPr>
        <p:sp>
          <p:nvSpPr>
            <p:cNvPr id="17" name="Rectangle 36"/>
            <p:cNvSpPr>
              <a:spLocks noChangeArrowheads="1"/>
            </p:cNvSpPr>
            <p:nvPr/>
          </p:nvSpPr>
          <p:spPr bwMode="auto">
            <a:xfrm>
              <a:off x="295" y="2976"/>
              <a:ext cx="5080" cy="251"/>
            </a:xfrm>
            <a:prstGeom prst="rect">
              <a:avLst/>
            </a:prstGeom>
            <a:solidFill>
              <a:schemeClr val="accent1"/>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18" name="Text Box 37"/>
            <p:cNvSpPr txBox="1">
              <a:spLocks noChangeArrowheads="1"/>
            </p:cNvSpPr>
            <p:nvPr/>
          </p:nvSpPr>
          <p:spPr bwMode="auto">
            <a:xfrm>
              <a:off x="294" y="2976"/>
              <a:ext cx="4899" cy="250"/>
            </a:xfrm>
            <a:prstGeom prst="rect">
              <a:avLst/>
            </a:prstGeom>
            <a:solidFill>
              <a:schemeClr val="accent1"/>
            </a:solidFill>
            <a:ln w="12700">
              <a:noFill/>
              <a:miter lim="800000"/>
              <a:headEnd type="none" w="sm" len="sm"/>
              <a:tailEnd type="none" w="sm" len="sm"/>
            </a:ln>
            <a:effectLst/>
          </p:spPr>
          <p:txBody>
            <a:bodyPr>
              <a:spAutoFit/>
            </a:bodyPr>
            <a:lstStyle/>
            <a:p>
              <a:pPr algn="ctr">
                <a:spcBef>
                  <a:spcPct val="50000"/>
                </a:spcBef>
                <a:defRPr/>
              </a:pPr>
              <a:r>
                <a:rPr lang="tr-TR" sz="2000" dirty="0" smtClean="0">
                  <a:solidFill>
                    <a:srgbClr val="FF0000"/>
                  </a:solidFill>
                  <a:effectLst>
                    <a:outerShdw blurRad="38100" dist="38100" dir="2700000" algn="tl">
                      <a:srgbClr val="000000"/>
                    </a:outerShdw>
                  </a:effectLst>
                  <a:latin typeface="Comic Sans MS" pitchFamily="66" charset="0"/>
                </a:rPr>
                <a:t>USTA</a:t>
              </a:r>
              <a:endParaRPr lang="tr-TR" sz="2000" dirty="0">
                <a:solidFill>
                  <a:srgbClr val="FF0000"/>
                </a:solidFill>
                <a:effectLst>
                  <a:outerShdw blurRad="38100" dist="38100" dir="2700000" algn="tl">
                    <a:srgbClr val="000000"/>
                  </a:outerShdw>
                </a:effectLst>
                <a:latin typeface="Comic Sans MS" pitchFamily="66" charset="0"/>
              </a:endParaRPr>
            </a:p>
          </p:txBody>
        </p:sp>
      </p:grpSp>
      <p:grpSp>
        <p:nvGrpSpPr>
          <p:cNvPr id="4" name="Group 38"/>
          <p:cNvGrpSpPr>
            <a:grpSpLocks/>
          </p:cNvGrpSpPr>
          <p:nvPr/>
        </p:nvGrpSpPr>
        <p:grpSpPr bwMode="auto">
          <a:xfrm>
            <a:off x="1836738" y="1571625"/>
            <a:ext cx="5040312" cy="398463"/>
            <a:chOff x="295" y="2976"/>
            <a:chExt cx="5080" cy="251"/>
          </a:xfrm>
        </p:grpSpPr>
        <p:sp>
          <p:nvSpPr>
            <p:cNvPr id="20" name="Rectangle 39"/>
            <p:cNvSpPr>
              <a:spLocks noChangeArrowheads="1"/>
            </p:cNvSpPr>
            <p:nvPr/>
          </p:nvSpPr>
          <p:spPr bwMode="auto">
            <a:xfrm>
              <a:off x="295" y="2976"/>
              <a:ext cx="5080" cy="251"/>
            </a:xfrm>
            <a:prstGeom prst="rect">
              <a:avLst/>
            </a:prstGeom>
            <a:solidFill>
              <a:srgbClr val="A50021"/>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A50021"/>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21" name="Text Box 40"/>
            <p:cNvSpPr txBox="1">
              <a:spLocks noChangeArrowheads="1"/>
            </p:cNvSpPr>
            <p:nvPr/>
          </p:nvSpPr>
          <p:spPr bwMode="auto">
            <a:xfrm>
              <a:off x="385" y="2976"/>
              <a:ext cx="4899" cy="250"/>
            </a:xfrm>
            <a:prstGeom prst="rect">
              <a:avLst/>
            </a:prstGeom>
            <a:solidFill>
              <a:srgbClr val="A50021"/>
            </a:solidFill>
            <a:ln w="12700">
              <a:noFill/>
              <a:miter lim="800000"/>
              <a:headEnd type="none" w="sm" len="sm"/>
              <a:tailEnd type="none" w="sm" len="sm"/>
            </a:ln>
            <a:effectLst/>
          </p:spPr>
          <p:txBody>
            <a:bodyPr>
              <a:spAutoFit/>
            </a:bodyPr>
            <a:lstStyle/>
            <a:p>
              <a:pPr algn="ctr">
                <a:spcBef>
                  <a:spcPct val="50000"/>
                </a:spcBef>
                <a:defRPr/>
              </a:pPr>
              <a:r>
                <a:rPr lang="tr-TR" sz="2000" dirty="0">
                  <a:solidFill>
                    <a:prstClr val="white"/>
                  </a:solidFill>
                  <a:effectLst>
                    <a:outerShdw blurRad="38100" dist="38100" dir="2700000" algn="tl">
                      <a:srgbClr val="000000"/>
                    </a:outerShdw>
                  </a:effectLst>
                  <a:latin typeface="Comic Sans MS" pitchFamily="66" charset="0"/>
                </a:rPr>
                <a:t>USTA </a:t>
              </a:r>
              <a:r>
                <a:rPr lang="tr-TR" sz="2000" dirty="0" smtClean="0">
                  <a:solidFill>
                    <a:prstClr val="white"/>
                  </a:solidFill>
                  <a:effectLst>
                    <a:outerShdw blurRad="38100" dist="38100" dir="2700000" algn="tl">
                      <a:srgbClr val="000000"/>
                    </a:outerShdw>
                  </a:effectLst>
                  <a:latin typeface="Comic Sans MS" pitchFamily="66" charset="0"/>
                </a:rPr>
                <a:t>ÖĞRETİCİ</a:t>
              </a:r>
              <a:endParaRPr lang="tr-TR" sz="2000" dirty="0">
                <a:solidFill>
                  <a:prstClr val="white"/>
                </a:solidFill>
                <a:effectLst>
                  <a:outerShdw blurRad="38100" dist="38100" dir="2700000" algn="tl">
                    <a:srgbClr val="000000"/>
                  </a:outerShdw>
                </a:effectLst>
                <a:latin typeface="Comic Sans MS" pitchFamily="66" charset="0"/>
              </a:endParaRPr>
            </a:p>
          </p:txBody>
        </p:sp>
      </p:grpSp>
      <p:sp>
        <p:nvSpPr>
          <p:cNvPr id="22" name="Line 42"/>
          <p:cNvSpPr>
            <a:spLocks noChangeShapeType="1"/>
          </p:cNvSpPr>
          <p:nvPr/>
        </p:nvSpPr>
        <p:spPr bwMode="auto">
          <a:xfrm>
            <a:off x="6372200" y="4220369"/>
            <a:ext cx="791344" cy="719"/>
          </a:xfrm>
          <a:prstGeom prst="line">
            <a:avLst/>
          </a:prstGeom>
          <a:noFill/>
          <a:ln w="44450">
            <a:solidFill>
              <a:srgbClr val="3366FF"/>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3" name="Line 43"/>
          <p:cNvSpPr>
            <a:spLocks noChangeShapeType="1"/>
          </p:cNvSpPr>
          <p:nvPr/>
        </p:nvSpPr>
        <p:spPr bwMode="auto">
          <a:xfrm>
            <a:off x="6372200" y="3212976"/>
            <a:ext cx="791344" cy="0"/>
          </a:xfrm>
          <a:prstGeom prst="line">
            <a:avLst/>
          </a:prstGeom>
          <a:noFill/>
          <a:ln w="44450">
            <a:solidFill>
              <a:srgbClr val="3366FF"/>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4" name="Text Box 44"/>
          <p:cNvSpPr txBox="1">
            <a:spLocks noChangeArrowheads="1"/>
          </p:cNvSpPr>
          <p:nvPr/>
        </p:nvSpPr>
        <p:spPr bwMode="auto">
          <a:xfrm>
            <a:off x="7164288" y="4005064"/>
            <a:ext cx="2016224" cy="400110"/>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tr-TR" sz="2000" b="1" dirty="0">
                <a:solidFill>
                  <a:prstClr val="black"/>
                </a:solidFill>
                <a:effectLst>
                  <a:outerShdw blurRad="38100" dist="38100" dir="2700000" algn="tl">
                    <a:srgbClr val="C0C0C0"/>
                  </a:outerShdw>
                </a:effectLst>
                <a:latin typeface="Comic Sans MS" pitchFamily="66" charset="0"/>
              </a:rPr>
              <a:t>Kalfalık Sınavı</a:t>
            </a:r>
          </a:p>
        </p:txBody>
      </p:sp>
      <p:sp>
        <p:nvSpPr>
          <p:cNvPr id="25" name="Text Box 45"/>
          <p:cNvSpPr txBox="1">
            <a:spLocks noChangeArrowheads="1"/>
          </p:cNvSpPr>
          <p:nvPr/>
        </p:nvSpPr>
        <p:spPr bwMode="auto">
          <a:xfrm>
            <a:off x="7164289" y="2970022"/>
            <a:ext cx="2088231" cy="400110"/>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tr-TR" sz="2000" b="1" dirty="0">
                <a:solidFill>
                  <a:prstClr val="black"/>
                </a:solidFill>
                <a:effectLst>
                  <a:outerShdw blurRad="38100" dist="38100" dir="2700000" algn="tl">
                    <a:srgbClr val="C0C0C0"/>
                  </a:outerShdw>
                </a:effectLst>
                <a:latin typeface="Comic Sans MS" pitchFamily="66" charset="0"/>
              </a:rPr>
              <a:t>Ustalık Sınavı</a:t>
            </a:r>
          </a:p>
        </p:txBody>
      </p:sp>
      <p:sp>
        <p:nvSpPr>
          <p:cNvPr id="26" name="Line 46"/>
          <p:cNvSpPr>
            <a:spLocks noChangeShapeType="1"/>
          </p:cNvSpPr>
          <p:nvPr/>
        </p:nvSpPr>
        <p:spPr bwMode="auto">
          <a:xfrm flipV="1">
            <a:off x="4140200" y="5387974"/>
            <a:ext cx="0" cy="417289"/>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7" name="Line 47"/>
          <p:cNvSpPr>
            <a:spLocks noChangeShapeType="1"/>
          </p:cNvSpPr>
          <p:nvPr/>
        </p:nvSpPr>
        <p:spPr bwMode="auto">
          <a:xfrm flipV="1">
            <a:off x="4140200" y="4019550"/>
            <a:ext cx="0" cy="358775"/>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8" name="Line 50"/>
          <p:cNvSpPr>
            <a:spLocks noChangeShapeType="1"/>
          </p:cNvSpPr>
          <p:nvPr/>
        </p:nvSpPr>
        <p:spPr bwMode="auto">
          <a:xfrm flipV="1">
            <a:off x="4140200" y="3011488"/>
            <a:ext cx="0" cy="430212"/>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29" name="Line 51"/>
          <p:cNvSpPr>
            <a:spLocks noChangeShapeType="1"/>
          </p:cNvSpPr>
          <p:nvPr/>
        </p:nvSpPr>
        <p:spPr bwMode="auto">
          <a:xfrm flipV="1">
            <a:off x="4140200" y="1931988"/>
            <a:ext cx="0" cy="503237"/>
          </a:xfrm>
          <a:prstGeom prst="line">
            <a:avLst/>
          </a:prstGeom>
          <a:noFill/>
          <a:ln w="44450">
            <a:solidFill>
              <a:srgbClr val="000080"/>
            </a:solidFill>
            <a:round/>
            <a:headEnd type="none" w="sm" len="sm"/>
            <a:tailEnd type="triangle" w="lg" len="lg"/>
          </a:ln>
          <a:effectLst/>
        </p:spPr>
        <p:txBody>
          <a:bodyPr/>
          <a:lstStyle/>
          <a:p>
            <a:pPr>
              <a:defRPr/>
            </a:pPr>
            <a:endParaRPr lang="tr-TR">
              <a:solidFill>
                <a:prstClr val="black"/>
              </a:solidFill>
              <a:effectLst>
                <a:outerShdw blurRad="38100" dist="38100" dir="2700000" algn="tl">
                  <a:srgbClr val="000000">
                    <a:alpha val="43137"/>
                  </a:srgbClr>
                </a:outerShdw>
              </a:effectLst>
            </a:endParaRPr>
          </a:p>
        </p:txBody>
      </p:sp>
      <p:sp>
        <p:nvSpPr>
          <p:cNvPr id="30" name="Rectangle 52"/>
          <p:cNvSpPr>
            <a:spLocks noChangeArrowheads="1"/>
          </p:cNvSpPr>
          <p:nvPr/>
        </p:nvSpPr>
        <p:spPr bwMode="auto">
          <a:xfrm>
            <a:off x="609600" y="1699383"/>
            <a:ext cx="649288" cy="4968875"/>
          </a:xfrm>
          <a:prstGeom prst="rect">
            <a:avLst/>
          </a:prstGeom>
          <a:solidFill>
            <a:srgbClr val="FFCC99"/>
          </a:soli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FFCC99"/>
            </a:extrusionClr>
          </a:sp3d>
        </p:spPr>
        <p:txBody>
          <a:bodyPr wrap="none" anchor="ctr">
            <a:flatTx/>
          </a:bodyPr>
          <a:lstStyle/>
          <a:p>
            <a:pPr>
              <a:defRPr/>
            </a:pPr>
            <a:endParaRPr lang="tr-TR">
              <a:solidFill>
                <a:prstClr val="black"/>
              </a:solidFill>
              <a:effectLst>
                <a:outerShdw blurRad="38100" dist="38100" dir="2700000" algn="tl">
                  <a:srgbClr val="000000">
                    <a:alpha val="43137"/>
                  </a:srgbClr>
                </a:outerShdw>
              </a:effectLst>
            </a:endParaRPr>
          </a:p>
        </p:txBody>
      </p:sp>
      <p:sp>
        <p:nvSpPr>
          <p:cNvPr id="31" name="Text Box 53"/>
          <p:cNvSpPr txBox="1">
            <a:spLocks noChangeArrowheads="1"/>
          </p:cNvSpPr>
          <p:nvPr/>
        </p:nvSpPr>
        <p:spPr bwMode="auto">
          <a:xfrm>
            <a:off x="759030" y="1663055"/>
            <a:ext cx="291133" cy="5078313"/>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tr-TR" sz="1200" b="1" dirty="0" smtClean="0">
                <a:solidFill>
                  <a:srgbClr val="FF0000"/>
                </a:solidFill>
                <a:effectLst>
                  <a:outerShdw blurRad="38100" dist="38100" dir="2700000" algn="tl">
                    <a:srgbClr val="C0C0C0"/>
                  </a:outerShdw>
                </a:effectLst>
                <a:latin typeface="Comic Sans MS" pitchFamily="66" charset="0"/>
              </a:rPr>
              <a:t>MESLEKİ</a:t>
            </a:r>
            <a:endParaRPr lang="tr-TR" sz="1200" b="1" dirty="0">
              <a:solidFill>
                <a:srgbClr val="FF0000"/>
              </a:solidFill>
              <a:effectLst>
                <a:outerShdw blurRad="38100" dist="38100" dir="2700000" algn="tl">
                  <a:srgbClr val="C0C0C0"/>
                </a:outerShdw>
              </a:effectLst>
              <a:latin typeface="Comic Sans MS" pitchFamily="66" charset="0"/>
            </a:endParaRPr>
          </a:p>
          <a:p>
            <a:pPr>
              <a:spcBef>
                <a:spcPct val="50000"/>
              </a:spcBef>
              <a:defRPr/>
            </a:pPr>
            <a:endParaRPr lang="tr-TR" sz="1200" b="1" dirty="0">
              <a:solidFill>
                <a:srgbClr val="FF0000"/>
              </a:solidFill>
              <a:effectLst>
                <a:outerShdw blurRad="38100" dist="38100" dir="2700000" algn="tl">
                  <a:srgbClr val="C0C0C0"/>
                </a:outerShdw>
              </a:effectLst>
              <a:latin typeface="Comic Sans MS" pitchFamily="66" charset="0"/>
            </a:endParaRPr>
          </a:p>
          <a:p>
            <a:pPr>
              <a:spcBef>
                <a:spcPct val="50000"/>
              </a:spcBef>
              <a:defRPr/>
            </a:pPr>
            <a:r>
              <a:rPr lang="tr-TR" sz="1200" b="1" dirty="0">
                <a:solidFill>
                  <a:srgbClr val="FF0000"/>
                </a:solidFill>
                <a:effectLst>
                  <a:outerShdw blurRad="38100" dist="38100" dir="2700000" algn="tl">
                    <a:srgbClr val="C0C0C0"/>
                  </a:outerShdw>
                </a:effectLst>
                <a:latin typeface="Comic Sans MS" pitchFamily="66" charset="0"/>
              </a:rPr>
              <a:t>E  Ğ  İ  T  İ </a:t>
            </a:r>
            <a:r>
              <a:rPr lang="tr-TR" sz="1200" b="1" dirty="0" smtClean="0">
                <a:solidFill>
                  <a:srgbClr val="FF0000"/>
                </a:solidFill>
                <a:effectLst>
                  <a:outerShdw blurRad="38100" dist="38100" dir="2700000" algn="tl">
                    <a:srgbClr val="C0C0C0"/>
                  </a:outerShdw>
                </a:effectLst>
                <a:latin typeface="Comic Sans MS" pitchFamily="66" charset="0"/>
              </a:rPr>
              <a:t>M</a:t>
            </a:r>
          </a:p>
          <a:p>
            <a:pPr>
              <a:spcBef>
                <a:spcPct val="50000"/>
              </a:spcBef>
              <a:defRPr/>
            </a:pPr>
            <a:endParaRPr lang="tr-TR" sz="1200" b="1" dirty="0">
              <a:solidFill>
                <a:srgbClr val="FF0000"/>
              </a:solidFill>
              <a:effectLst>
                <a:outerShdw blurRad="38100" dist="38100" dir="2700000" algn="tl">
                  <a:srgbClr val="C0C0C0"/>
                </a:outerShdw>
              </a:effectLst>
              <a:latin typeface="Comic Sans MS" pitchFamily="66" charset="0"/>
            </a:endParaRPr>
          </a:p>
          <a:p>
            <a:pPr>
              <a:spcBef>
                <a:spcPct val="50000"/>
              </a:spcBef>
              <a:defRPr/>
            </a:pPr>
            <a:r>
              <a:rPr lang="tr-TR" sz="1200" b="1" dirty="0" smtClean="0">
                <a:solidFill>
                  <a:srgbClr val="FF0000"/>
                </a:solidFill>
                <a:effectLst>
                  <a:outerShdw blurRad="38100" dist="38100" dir="2700000" algn="tl">
                    <a:srgbClr val="C0C0C0"/>
                  </a:outerShdw>
                </a:effectLst>
                <a:latin typeface="Comic Sans MS" pitchFamily="66" charset="0"/>
              </a:rPr>
              <a:t>MERKEZLERİ</a:t>
            </a:r>
            <a:endParaRPr lang="tr-TR" sz="1200" b="1" dirty="0">
              <a:solidFill>
                <a:srgbClr val="FF0000"/>
              </a:solidFill>
              <a:effectLst>
                <a:outerShdw blurRad="38100" dist="38100" dir="2700000" algn="tl">
                  <a:srgbClr val="C0C0C0"/>
                </a:outerShdw>
              </a:effectLst>
              <a:latin typeface="Comic Sans MS" pitchFamily="66" charset="0"/>
            </a:endParaRPr>
          </a:p>
        </p:txBody>
      </p:sp>
      <p:sp>
        <p:nvSpPr>
          <p:cNvPr id="32" name="31 Metin kutusu"/>
          <p:cNvSpPr txBox="1"/>
          <p:nvPr/>
        </p:nvSpPr>
        <p:spPr>
          <a:xfrm>
            <a:off x="5148064" y="4715852"/>
            <a:ext cx="2088232" cy="369332"/>
          </a:xfrm>
          <a:prstGeom prst="rect">
            <a:avLst/>
          </a:prstGeom>
          <a:noFill/>
        </p:spPr>
        <p:txBody>
          <a:bodyPr wrap="square" rtlCol="0">
            <a:spAutoFit/>
          </a:bodyPr>
          <a:lstStyle/>
          <a:p>
            <a:r>
              <a:rPr lang="tr-TR" b="1" dirty="0" smtClean="0">
                <a:solidFill>
                  <a:prstClr val="black"/>
                </a:solidFill>
              </a:rPr>
              <a:t>Eğitim süresi 3 yıl</a:t>
            </a:r>
            <a:endParaRPr lang="tr-TR" b="1" dirty="0">
              <a:solidFill>
                <a:prstClr val="black"/>
              </a:solidFill>
            </a:endParaRPr>
          </a:p>
        </p:txBody>
      </p:sp>
      <p:sp>
        <p:nvSpPr>
          <p:cNvPr id="34" name="33 Metin kutusu"/>
          <p:cNvSpPr txBox="1"/>
          <p:nvPr/>
        </p:nvSpPr>
        <p:spPr>
          <a:xfrm>
            <a:off x="4499992" y="2008228"/>
            <a:ext cx="4266777" cy="369332"/>
          </a:xfrm>
          <a:prstGeom prst="rect">
            <a:avLst/>
          </a:prstGeom>
          <a:noFill/>
        </p:spPr>
        <p:txBody>
          <a:bodyPr wrap="square" rtlCol="0">
            <a:spAutoFit/>
          </a:bodyPr>
          <a:lstStyle/>
          <a:p>
            <a:r>
              <a:rPr lang="tr-TR" b="1" dirty="0" smtClean="0">
                <a:solidFill>
                  <a:prstClr val="black"/>
                </a:solidFill>
              </a:rPr>
              <a:t>40 saatlik iş pedagojisi kursu + sınav</a:t>
            </a:r>
            <a:endParaRPr lang="tr-TR" b="1" dirty="0">
              <a:solidFill>
                <a:prstClr val="black"/>
              </a:solidFill>
            </a:endParaRPr>
          </a:p>
        </p:txBody>
      </p:sp>
      <p:sp>
        <p:nvSpPr>
          <p:cNvPr id="35" name="Text Box 14"/>
          <p:cNvSpPr txBox="1">
            <a:spLocks noChangeArrowheads="1"/>
          </p:cNvSpPr>
          <p:nvPr/>
        </p:nvSpPr>
        <p:spPr bwMode="auto">
          <a:xfrm>
            <a:off x="1835423" y="5986739"/>
            <a:ext cx="5041354" cy="707886"/>
          </a:xfrm>
          <a:prstGeom prst="rect">
            <a:avLst/>
          </a:prstGeom>
          <a:noFill/>
          <a:ln w="12700">
            <a:noFill/>
            <a:miter lim="800000"/>
            <a:headEnd type="none" w="sm" len="sm"/>
            <a:tailEnd type="none" w="sm" len="sm"/>
          </a:ln>
          <a:effectLst/>
        </p:spPr>
        <p:txBody>
          <a:bodyPr wrap="square">
            <a:spAutoFit/>
          </a:bodyPr>
          <a:lstStyle/>
          <a:p>
            <a:pPr algn="ctr">
              <a:spcBef>
                <a:spcPct val="50000"/>
              </a:spcBef>
              <a:defRPr/>
            </a:pPr>
            <a:r>
              <a:rPr lang="tr-TR" sz="2000" dirty="0" smtClean="0">
                <a:solidFill>
                  <a:prstClr val="black"/>
                </a:solidFill>
                <a:effectLst>
                  <a:outerShdw blurRad="38100" dist="38100" dir="2700000" algn="tl">
                    <a:srgbClr val="C0C0C0"/>
                  </a:outerShdw>
                </a:effectLst>
                <a:latin typeface="Comic Sans MS" pitchFamily="66" charset="0"/>
              </a:rPr>
              <a:t>ORTAOKUL-İMAM HATİP ORTAOKULU- İLKÖĞRETİM MEZUNU</a:t>
            </a:r>
            <a:endParaRPr lang="tr-TR" sz="2000" dirty="0">
              <a:solidFill>
                <a:prstClr val="black"/>
              </a:solidFill>
              <a:effectLst>
                <a:outerShdw blurRad="38100" dist="38100" dir="2700000" algn="tl">
                  <a:srgbClr val="C0C0C0"/>
                </a:outerShdw>
              </a:effectLst>
              <a:latin typeface="Comic Sans MS" pitchFamily="66" charset="0"/>
            </a:endParaRPr>
          </a:p>
        </p:txBody>
      </p:sp>
      <p:sp>
        <p:nvSpPr>
          <p:cNvPr id="38" name="31 Metin kutusu"/>
          <p:cNvSpPr txBox="1"/>
          <p:nvPr/>
        </p:nvSpPr>
        <p:spPr>
          <a:xfrm>
            <a:off x="5148064" y="3610400"/>
            <a:ext cx="2088232" cy="369332"/>
          </a:xfrm>
          <a:prstGeom prst="rect">
            <a:avLst/>
          </a:prstGeom>
          <a:noFill/>
        </p:spPr>
        <p:txBody>
          <a:bodyPr wrap="square" rtlCol="0">
            <a:spAutoFit/>
          </a:bodyPr>
          <a:lstStyle/>
          <a:p>
            <a:r>
              <a:rPr lang="tr-TR" b="1" dirty="0" smtClean="0">
                <a:solidFill>
                  <a:prstClr val="black"/>
                </a:solidFill>
              </a:rPr>
              <a:t>Eğitim süresi 1 yıl</a:t>
            </a:r>
            <a:endParaRPr lang="tr-TR" b="1" dirty="0">
              <a:solidFill>
                <a:prstClr val="black"/>
              </a:solidFill>
            </a:endParaRPr>
          </a:p>
        </p:txBody>
      </p:sp>
    </p:spTree>
    <p:extLst>
      <p:ext uri="{BB962C8B-B14F-4D97-AF65-F5344CB8AC3E}">
        <p14:creationId xmlns:p14="http://schemas.microsoft.com/office/powerpoint/2010/main" val="3947785474"/>
      </p:ext>
    </p:extLst>
  </p:cSld>
  <p:clrMapOvr>
    <a:masterClrMapping/>
  </p:clrMapOvr>
  <p:transition>
    <p:pull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882336"/>
          </a:xfrm>
        </p:spPr>
        <p:txBody>
          <a:bodyPr/>
          <a:lstStyle/>
          <a:p>
            <a:pPr algn="ctr"/>
            <a:r>
              <a:rPr lang="tr-TR" b="1" dirty="0" smtClean="0">
                <a:latin typeface="Times New Roman" panose="02020603050405020304" pitchFamily="18" charset="0"/>
                <a:cs typeface="Times New Roman" panose="02020603050405020304" pitchFamily="18" charset="0"/>
              </a:rPr>
              <a:t>BELGELENDİRME</a:t>
            </a:r>
            <a:endParaRPr lang="tr-TR"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457200" y="1000108"/>
            <a:ext cx="8229600" cy="5324492"/>
          </a:xfrm>
        </p:spPr>
        <p:txBody>
          <a:bodyPr/>
          <a:lstStyle/>
          <a:p>
            <a:r>
              <a:rPr lang="tr-TR" dirty="0" smtClean="0">
                <a:latin typeface="Times New Roman" panose="02020603050405020304" pitchFamily="18" charset="0"/>
                <a:cs typeface="Times New Roman" panose="02020603050405020304" pitchFamily="18" charset="0"/>
              </a:rPr>
              <a:t>Seçtiği dalın/mesleğin yeterliklerini kazanan öğrenci kalfalık, ustalık ve usta  belgesi alabilecektir.</a:t>
            </a:r>
            <a:endParaRPr lang="tr-TR" dirty="0">
              <a:latin typeface="Times New Roman" panose="02020603050405020304" pitchFamily="18" charset="0"/>
              <a:cs typeface="Times New Roman" panose="02020603050405020304" pitchFamily="18" charset="0"/>
            </a:endParaRPr>
          </a:p>
        </p:txBody>
      </p:sp>
      <p:pic>
        <p:nvPicPr>
          <p:cNvPr id="1026" name="Picture 2" descr="H:\okul rehberlik- 17 nisan\12152637_kalfalik_belgesi.jpg"/>
          <p:cNvPicPr>
            <a:picLocks noChangeAspect="1" noChangeArrowheads="1"/>
          </p:cNvPicPr>
          <p:nvPr/>
        </p:nvPicPr>
        <p:blipFill>
          <a:blip r:embed="rId2" cstate="print"/>
          <a:srcRect/>
          <a:stretch>
            <a:fillRect/>
          </a:stretch>
        </p:blipFill>
        <p:spPr bwMode="auto">
          <a:xfrm>
            <a:off x="429620" y="1988840"/>
            <a:ext cx="3350292" cy="2299972"/>
          </a:xfrm>
          <a:prstGeom prst="rect">
            <a:avLst/>
          </a:prstGeom>
          <a:noFill/>
        </p:spPr>
      </p:pic>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04048" y="1988923"/>
            <a:ext cx="3456384" cy="230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6050" y="4429132"/>
            <a:ext cx="3293129" cy="2260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0720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3528" y="404664"/>
            <a:ext cx="8363272" cy="504056"/>
          </a:xfrm>
        </p:spPr>
        <p:txBody>
          <a:bodyPr>
            <a:normAutofit fontScale="90000"/>
          </a:bodyPr>
          <a:lstStyle/>
          <a:p>
            <a:pPr algn="ctr"/>
            <a:r>
              <a:rPr lang="tr-TR" b="1" dirty="0" smtClean="0">
                <a:latin typeface="Times New Roman" panose="02020603050405020304" pitchFamily="18" charset="0"/>
                <a:cs typeface="Times New Roman" panose="02020603050405020304" pitchFamily="18" charset="0"/>
              </a:rPr>
              <a:t>ALAN ve KONTEN DURUMU</a:t>
            </a:r>
            <a:endParaRPr lang="tr-TR" b="1" dirty="0">
              <a:latin typeface="Times New Roman" panose="02020603050405020304" pitchFamily="18" charset="0"/>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037808703"/>
              </p:ext>
            </p:extLst>
          </p:nvPr>
        </p:nvGraphicFramePr>
        <p:xfrm>
          <a:off x="539552" y="1124741"/>
          <a:ext cx="7920880" cy="5043685"/>
        </p:xfrm>
        <a:graphic>
          <a:graphicData uri="http://schemas.openxmlformats.org/drawingml/2006/table">
            <a:tbl>
              <a:tblPr>
                <a:tableStyleId>{5C22544A-7EE6-4342-B048-85BDC9FD1C3A}</a:tableStyleId>
              </a:tblPr>
              <a:tblGrid>
                <a:gridCol w="533136">
                  <a:extLst>
                    <a:ext uri="{9D8B030D-6E8A-4147-A177-3AD203B41FA5}">
                      <a16:colId xmlns:a16="http://schemas.microsoft.com/office/drawing/2014/main" xmlns="" val="1038148832"/>
                    </a:ext>
                  </a:extLst>
                </a:gridCol>
                <a:gridCol w="837785">
                  <a:extLst>
                    <a:ext uri="{9D8B030D-6E8A-4147-A177-3AD203B41FA5}">
                      <a16:colId xmlns:a16="http://schemas.microsoft.com/office/drawing/2014/main" xmlns="" val="4175684084"/>
                    </a:ext>
                  </a:extLst>
                </a:gridCol>
                <a:gridCol w="4447073">
                  <a:extLst>
                    <a:ext uri="{9D8B030D-6E8A-4147-A177-3AD203B41FA5}">
                      <a16:colId xmlns:a16="http://schemas.microsoft.com/office/drawing/2014/main" xmlns="" val="2359511625"/>
                    </a:ext>
                  </a:extLst>
                </a:gridCol>
                <a:gridCol w="911252">
                  <a:extLst>
                    <a:ext uri="{9D8B030D-6E8A-4147-A177-3AD203B41FA5}">
                      <a16:colId xmlns:a16="http://schemas.microsoft.com/office/drawing/2014/main" xmlns="" val="31693987"/>
                    </a:ext>
                  </a:extLst>
                </a:gridCol>
                <a:gridCol w="1191634">
                  <a:extLst>
                    <a:ext uri="{9D8B030D-6E8A-4147-A177-3AD203B41FA5}">
                      <a16:colId xmlns:a16="http://schemas.microsoft.com/office/drawing/2014/main" xmlns="" val="4080306845"/>
                    </a:ext>
                  </a:extLst>
                </a:gridCol>
              </a:tblGrid>
              <a:tr h="273664">
                <a:tc gridSpan="5">
                  <a:txBody>
                    <a:bodyPr/>
                    <a:lstStyle/>
                    <a:p>
                      <a:pPr algn="ctr" fontAlgn="ctr"/>
                      <a:r>
                        <a:rPr lang="tr-TR" sz="1200" u="none" strike="noStrike" dirty="0" smtClean="0">
                          <a:effectLst/>
                          <a:latin typeface="Times New Roman" panose="02020603050405020304" pitchFamily="18" charset="0"/>
                          <a:cs typeface="Times New Roman" panose="02020603050405020304" pitchFamily="18" charset="0"/>
                        </a:rPr>
                        <a:t>FETHİYE ESNAF VE SANATKARLAR ODASI MESLEKİ </a:t>
                      </a:r>
                      <a:r>
                        <a:rPr lang="tr-TR" sz="1200" u="none" strike="noStrike" dirty="0">
                          <a:effectLst/>
                          <a:latin typeface="Times New Roman" panose="02020603050405020304" pitchFamily="18" charset="0"/>
                          <a:cs typeface="Times New Roman" panose="02020603050405020304" pitchFamily="18" charset="0"/>
                        </a:rPr>
                        <a:t>EĞİTİM MERKEZİ MÜDÜRÜLÜĞÜ 2017-2018 ÖĞRETİM YILI İÇİN </a:t>
                      </a:r>
                      <a:r>
                        <a:rPr lang="tr-TR" sz="1200" u="none" strike="noStrike" dirty="0" smtClean="0">
                          <a:effectLst/>
                          <a:latin typeface="Times New Roman" panose="02020603050405020304" pitchFamily="18" charset="0"/>
                          <a:cs typeface="Times New Roman" panose="02020603050405020304" pitchFamily="18" charset="0"/>
                        </a:rPr>
                        <a:t>KONTENJANLARIMIZ</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3411780262"/>
                  </a:ext>
                </a:extLst>
              </a:tr>
              <a:tr h="273664">
                <a:tc>
                  <a:txBody>
                    <a:bodyPr/>
                    <a:lstStyle/>
                    <a:p>
                      <a:pPr algn="ctr" fontAlgn="ctr"/>
                      <a:r>
                        <a:rPr lang="tr-TR" sz="1200" u="none" strike="noStrike">
                          <a:effectLst/>
                          <a:latin typeface="Times New Roman" panose="02020603050405020304" pitchFamily="18" charset="0"/>
                          <a:cs typeface="Times New Roman" panose="02020603050405020304" pitchFamily="18" charset="0"/>
                        </a:rPr>
                        <a:t>Sıra No</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200" u="none" strike="noStrike">
                          <a:effectLst/>
                          <a:latin typeface="Times New Roman" panose="02020603050405020304" pitchFamily="18" charset="0"/>
                          <a:cs typeface="Times New Roman" panose="02020603050405020304" pitchFamily="18" charset="0"/>
                        </a:rPr>
                        <a:t>Tercih </a:t>
                      </a:r>
                      <a:br>
                        <a:rPr lang="tr-TR" sz="1200" u="none" strike="noStrike">
                          <a:effectLst/>
                          <a:latin typeface="Times New Roman" panose="02020603050405020304" pitchFamily="18" charset="0"/>
                          <a:cs typeface="Times New Roman" panose="02020603050405020304" pitchFamily="18" charset="0"/>
                        </a:rPr>
                      </a:br>
                      <a:r>
                        <a:rPr lang="tr-TR" sz="1200" u="none" strike="noStrike">
                          <a:effectLst/>
                          <a:latin typeface="Times New Roman" panose="02020603050405020304" pitchFamily="18" charset="0"/>
                          <a:cs typeface="Times New Roman" panose="02020603050405020304" pitchFamily="18" charset="0"/>
                        </a:rPr>
                        <a:t>Kodu</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200" u="none" strike="noStrike" dirty="0">
                          <a:effectLst/>
                          <a:latin typeface="Times New Roman" panose="02020603050405020304" pitchFamily="18" charset="0"/>
                          <a:cs typeface="Times New Roman" panose="02020603050405020304" pitchFamily="18" charset="0"/>
                        </a:rPr>
                        <a:t>Alan Adı</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200" u="none" strike="noStrike" dirty="0">
                          <a:effectLst/>
                          <a:latin typeface="Times New Roman" panose="02020603050405020304" pitchFamily="18" charset="0"/>
                          <a:cs typeface="Times New Roman" panose="02020603050405020304" pitchFamily="18" charset="0"/>
                        </a:rPr>
                        <a:t>Öğretim Şekli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200" u="none" strike="noStrike" dirty="0">
                          <a:effectLst/>
                          <a:latin typeface="Times New Roman" panose="02020603050405020304" pitchFamily="18" charset="0"/>
                          <a:cs typeface="Times New Roman" panose="02020603050405020304" pitchFamily="18" charset="0"/>
                        </a:rPr>
                        <a:t>Kontenjan</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3528382636"/>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1</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78098</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GIDA TEKNOLOJİSİ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a:effectLst/>
                          <a:latin typeface="Times New Roman" panose="02020603050405020304" pitchFamily="18" charset="0"/>
                          <a:cs typeface="Times New Roman" panose="02020603050405020304" pitchFamily="18" charset="0"/>
                        </a:rPr>
                        <a:t>10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1736964292"/>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2</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79279</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ELEKTRİK- ELEKTRONİK TEKNOLOJİSİ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smtClean="0">
                          <a:effectLst/>
                          <a:latin typeface="Times New Roman" panose="02020603050405020304" pitchFamily="18" charset="0"/>
                          <a:cs typeface="Times New Roman" panose="02020603050405020304" pitchFamily="18" charset="0"/>
                        </a:rPr>
                        <a:t>30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2334896845"/>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3</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79281</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GÜZELLİK VE SAÇ BAKIM HİZMETLERİ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Kız/Erkek</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smtClean="0">
                          <a:effectLst/>
                          <a:latin typeface="Times New Roman" panose="02020603050405020304" pitchFamily="18" charset="0"/>
                          <a:cs typeface="Times New Roman" panose="02020603050405020304" pitchFamily="18" charset="0"/>
                        </a:rPr>
                        <a:t>50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3476883925"/>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4</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79282</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METAL TEKNOLOJİSİ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smtClean="0">
                          <a:effectLst/>
                          <a:latin typeface="Times New Roman" panose="02020603050405020304" pitchFamily="18" charset="0"/>
                          <a:cs typeface="Times New Roman" panose="02020603050405020304" pitchFamily="18" charset="0"/>
                        </a:rPr>
                        <a:t>10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1111735593"/>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5</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79283</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fi-FI" sz="1400" u="none" strike="noStrike" dirty="0">
                          <a:effectLst/>
                          <a:latin typeface="Times New Roman" panose="02020603050405020304" pitchFamily="18" charset="0"/>
                          <a:cs typeface="Times New Roman" panose="02020603050405020304" pitchFamily="18" charset="0"/>
                        </a:rPr>
                        <a:t>MOBİLYA VE İÇ MEKAN TASARIMI ALANI</a:t>
                      </a:r>
                      <a:endParaRPr lang="fi-FI"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smtClean="0">
                          <a:effectLst/>
                          <a:latin typeface="Times New Roman" panose="02020603050405020304" pitchFamily="18" charset="0"/>
                          <a:cs typeface="Times New Roman" panose="02020603050405020304" pitchFamily="18" charset="0"/>
                        </a:rPr>
                        <a:t>10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3900984509"/>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6</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79284</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MOTORLU ARAÇLAR TEKNOLOJİSİ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smtClean="0">
                          <a:effectLst/>
                          <a:latin typeface="Times New Roman" panose="02020603050405020304" pitchFamily="18" charset="0"/>
                          <a:cs typeface="Times New Roman" panose="02020603050405020304" pitchFamily="18" charset="0"/>
                        </a:rPr>
                        <a:t>50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590283325"/>
                  </a:ext>
                </a:extLst>
              </a:tr>
              <a:tr h="407023">
                <a:tc>
                  <a:txBody>
                    <a:bodyPr/>
                    <a:lstStyle/>
                    <a:p>
                      <a:pPr algn="ctr" fontAlgn="b"/>
                      <a:r>
                        <a:rPr lang="tr-TR" sz="1400" u="none" strike="noStrike" dirty="0" smtClean="0">
                          <a:effectLst/>
                          <a:latin typeface="Times New Roman" panose="02020603050405020304" pitchFamily="18" charset="0"/>
                          <a:cs typeface="Times New Roman" panose="02020603050405020304" pitchFamily="18" charset="0"/>
                        </a:rPr>
                        <a:t>7</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79285</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TESİSAT TEKNOLOJİSİ VE İKLİMLENDİRME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smtClean="0">
                          <a:effectLst/>
                          <a:latin typeface="Times New Roman" panose="02020603050405020304" pitchFamily="18" charset="0"/>
                          <a:cs typeface="Times New Roman" panose="02020603050405020304" pitchFamily="18" charset="0"/>
                        </a:rPr>
                        <a:t>10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4086346831"/>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8</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79286</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YİYECEK İÇECEK HİZMETLERİ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smtClean="0">
                          <a:effectLst/>
                          <a:latin typeface="Times New Roman" panose="02020603050405020304" pitchFamily="18" charset="0"/>
                          <a:cs typeface="Times New Roman" panose="02020603050405020304" pitchFamily="18" charset="0"/>
                        </a:rPr>
                        <a:t>40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641786347"/>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9</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79289</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İNŞAAT TEKNOLOJİSİ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a:effectLst/>
                          <a:latin typeface="Times New Roman" panose="02020603050405020304" pitchFamily="18" charset="0"/>
                          <a:cs typeface="Times New Roman" panose="02020603050405020304" pitchFamily="18" charset="0"/>
                        </a:rPr>
                        <a:t>10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2588190477"/>
                  </a:ext>
                </a:extLst>
              </a:tr>
              <a:tr h="407023">
                <a:tc>
                  <a:txBody>
                    <a:bodyPr/>
                    <a:lstStyle/>
                    <a:p>
                      <a:pPr algn="ctr" fontAlgn="b"/>
                      <a:r>
                        <a:rPr lang="tr-TR" sz="1400" u="none" strike="noStrike" dirty="0">
                          <a:effectLst/>
                          <a:latin typeface="Times New Roman" panose="02020603050405020304" pitchFamily="18" charset="0"/>
                          <a:cs typeface="Times New Roman" panose="02020603050405020304" pitchFamily="18" charset="0"/>
                        </a:rPr>
                        <a:t>10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79290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400" u="none" strike="noStrike" dirty="0">
                          <a:effectLst/>
                          <a:latin typeface="Times New Roman" panose="02020603050405020304" pitchFamily="18" charset="0"/>
                          <a:cs typeface="Times New Roman" panose="02020603050405020304" pitchFamily="18" charset="0"/>
                        </a:rPr>
                        <a:t>MAKİNE TEKNOLOJİSİ ALANI</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Kız/Erkek</a:t>
                      </a:r>
                      <a:endParaRPr kumimoji="0" lang="tr-TR" sz="1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400" b="1" u="none" strike="noStrike" dirty="0">
                          <a:effectLst/>
                          <a:latin typeface="Times New Roman" panose="02020603050405020304" pitchFamily="18" charset="0"/>
                          <a:cs typeface="Times New Roman" panose="02020603050405020304" pitchFamily="18" charset="0"/>
                        </a:rPr>
                        <a:t>10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xmlns="" val="2847676791"/>
                  </a:ext>
                </a:extLst>
              </a:tr>
              <a:tr h="206984">
                <a:tc>
                  <a:txBody>
                    <a:bodyPr/>
                    <a:lstStyle/>
                    <a:p>
                      <a:pPr algn="ctr" fontAlgn="b"/>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ctr"/>
                      <a:r>
                        <a:rPr lang="tr-TR" sz="1400" u="none" strike="noStrike">
                          <a:effectLst/>
                          <a:latin typeface="Times New Roman" panose="02020603050405020304" pitchFamily="18" charset="0"/>
                          <a:cs typeface="Times New Roman" panose="02020603050405020304" pitchFamily="18" charset="0"/>
                        </a:rPr>
                        <a:t>Toplam</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tr-TR" sz="1400" b="1" u="none" strike="noStrike" dirty="0" smtClean="0">
                          <a:effectLst/>
                          <a:latin typeface="Times New Roman" panose="02020603050405020304" pitchFamily="18" charset="0"/>
                          <a:cs typeface="Times New Roman" panose="02020603050405020304" pitchFamily="18" charset="0"/>
                        </a:rPr>
                        <a:t>230</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xmlns="" val="301325983"/>
                  </a:ext>
                </a:extLst>
              </a:tr>
            </a:tbl>
          </a:graphicData>
        </a:graphic>
      </p:graphicFrame>
    </p:spTree>
    <p:extLst>
      <p:ext uri="{BB962C8B-B14F-4D97-AF65-F5344CB8AC3E}">
        <p14:creationId xmlns:p14="http://schemas.microsoft.com/office/powerpoint/2010/main" val="27598389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64141"/>
            <a:ext cx="7776864" cy="5175776"/>
          </a:xfrm>
          <a:prstGeom prst="rect">
            <a:avLst/>
          </a:prstGeom>
        </p:spPr>
        <p:txBody>
          <a:bodyPr wrap="square">
            <a:spAutoFit/>
          </a:bodyPr>
          <a:lstStyle/>
          <a:p>
            <a:pPr marL="342900" lvl="0" indent="-342900" algn="just" defTabSz="457200">
              <a:spcBef>
                <a:spcPts val="1000"/>
              </a:spcBef>
              <a:buClr>
                <a:srgbClr val="A53010"/>
              </a:buClr>
              <a:buFont typeface="Wingdings 3" charset="2"/>
              <a:buChar char=""/>
            </a:pPr>
            <a:endParaRPr lang="tr-TR" sz="3200" b="1" dirty="0" smtClean="0">
              <a:solidFill>
                <a:prstClr val="black">
                  <a:lumMod val="75000"/>
                  <a:lumOff val="25000"/>
                </a:prstClr>
              </a:solidFill>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A53010"/>
              </a:buClr>
              <a:buFont typeface="Wingdings 3" charset="2"/>
              <a:buChar char=""/>
            </a:pPr>
            <a:r>
              <a:rPr lang="tr-TR" sz="3600" b="1" dirty="0" smtClean="0">
                <a:latin typeface="Times New Roman" panose="02020603050405020304" pitchFamily="18" charset="0"/>
                <a:cs typeface="Times New Roman" panose="02020603050405020304" pitchFamily="18" charset="0"/>
              </a:rPr>
              <a:t>Lise </a:t>
            </a:r>
            <a:r>
              <a:rPr lang="tr-TR" sz="3600" b="1" dirty="0">
                <a:latin typeface="Times New Roman" panose="02020603050405020304" pitchFamily="18" charset="0"/>
                <a:cs typeface="Times New Roman" panose="02020603050405020304" pitchFamily="18" charset="0"/>
              </a:rPr>
              <a:t>eğitimine devam etmek </a:t>
            </a:r>
            <a:r>
              <a:rPr lang="tr-TR" sz="3600" b="1" dirty="0" smtClean="0">
                <a:latin typeface="Times New Roman" panose="02020603050405020304" pitchFamily="18" charset="0"/>
                <a:cs typeface="Times New Roman" panose="02020603050405020304" pitchFamily="18" charset="0"/>
              </a:rPr>
              <a:t>istemeyen,</a:t>
            </a:r>
          </a:p>
          <a:p>
            <a:pPr marL="342900" lvl="0" indent="-342900" algn="just" defTabSz="457200">
              <a:spcBef>
                <a:spcPts val="1000"/>
              </a:spcBef>
              <a:buClr>
                <a:srgbClr val="A53010"/>
              </a:buClr>
              <a:buFont typeface="Wingdings 3" charset="2"/>
              <a:buChar char=""/>
            </a:pPr>
            <a:endParaRPr lang="tr-TR" sz="800" b="1" dirty="0">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A53010"/>
              </a:buClr>
              <a:buFont typeface="Wingdings 3" charset="2"/>
              <a:buChar char=""/>
            </a:pPr>
            <a:r>
              <a:rPr lang="tr-TR" sz="3600" b="1" dirty="0" smtClean="0">
                <a:latin typeface="Times New Roman" panose="02020603050405020304" pitchFamily="18" charset="0"/>
                <a:cs typeface="Times New Roman" panose="02020603050405020304" pitchFamily="18" charset="0"/>
              </a:rPr>
              <a:t>Erken yaşta çalışma hayatına atılmak </a:t>
            </a:r>
            <a:r>
              <a:rPr lang="tr-TR" sz="3600" b="1" dirty="0">
                <a:latin typeface="Times New Roman" panose="02020603050405020304" pitchFamily="18" charset="0"/>
                <a:cs typeface="Times New Roman" panose="02020603050405020304" pitchFamily="18" charset="0"/>
              </a:rPr>
              <a:t>ve para kazanmak </a:t>
            </a:r>
            <a:r>
              <a:rPr lang="tr-TR" sz="3600" b="1" dirty="0" smtClean="0">
                <a:latin typeface="Times New Roman" panose="02020603050405020304" pitchFamily="18" charset="0"/>
                <a:cs typeface="Times New Roman" panose="02020603050405020304" pitchFamily="18" charset="0"/>
              </a:rPr>
              <a:t>isteyen,</a:t>
            </a:r>
          </a:p>
          <a:p>
            <a:pPr marL="342900" lvl="0" indent="-342900" algn="just" defTabSz="457200">
              <a:spcBef>
                <a:spcPts val="1000"/>
              </a:spcBef>
              <a:buClr>
                <a:srgbClr val="A53010"/>
              </a:buClr>
              <a:buFont typeface="Wingdings 3" charset="2"/>
              <a:buChar char=""/>
            </a:pPr>
            <a:endParaRPr lang="tr-TR" sz="800" b="1" dirty="0">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A53010"/>
              </a:buClr>
              <a:buFont typeface="Wingdings 3" charset="2"/>
              <a:buChar char=""/>
            </a:pPr>
            <a:r>
              <a:rPr lang="tr-TR" sz="3600" b="1" dirty="0" smtClean="0">
                <a:latin typeface="Times New Roman" panose="02020603050405020304" pitchFamily="18" charset="0"/>
                <a:cs typeface="Times New Roman" panose="02020603050405020304" pitchFamily="18" charset="0"/>
              </a:rPr>
              <a:t>Mesleklere </a:t>
            </a:r>
            <a:r>
              <a:rPr lang="tr-TR" sz="3600" b="1" dirty="0">
                <a:latin typeface="Times New Roman" panose="02020603050405020304" pitchFamily="18" charset="0"/>
                <a:cs typeface="Times New Roman" panose="02020603050405020304" pitchFamily="18" charset="0"/>
              </a:rPr>
              <a:t>ilgi duyan </a:t>
            </a:r>
            <a:endParaRPr lang="tr-TR" sz="3600" b="1" dirty="0" smtClean="0">
              <a:latin typeface="Times New Roman" panose="02020603050405020304" pitchFamily="18" charset="0"/>
              <a:cs typeface="Times New Roman" panose="02020603050405020304" pitchFamily="18" charset="0"/>
            </a:endParaRPr>
          </a:p>
          <a:p>
            <a:pPr marL="342900" lvl="0" indent="-342900" algn="just" defTabSz="457200">
              <a:spcBef>
                <a:spcPts val="1000"/>
              </a:spcBef>
              <a:buClr>
                <a:srgbClr val="A53010"/>
              </a:buClr>
              <a:buFont typeface="Wingdings 3" charset="2"/>
              <a:buChar char=""/>
            </a:pPr>
            <a:endParaRPr lang="tr-TR" sz="800" b="1" dirty="0">
              <a:latin typeface="Times New Roman" panose="02020603050405020304" pitchFamily="18" charset="0"/>
              <a:cs typeface="Times New Roman" panose="02020603050405020304" pitchFamily="18" charset="0"/>
            </a:endParaRPr>
          </a:p>
          <a:p>
            <a:pPr lvl="0" algn="just" defTabSz="457200">
              <a:spcBef>
                <a:spcPts val="1000"/>
              </a:spcBef>
              <a:buClr>
                <a:srgbClr val="A53010"/>
              </a:buClr>
            </a:pPr>
            <a:r>
              <a:rPr lang="tr-TR" sz="3600" b="1" dirty="0">
                <a:latin typeface="Times New Roman" panose="02020603050405020304" pitchFamily="18" charset="0"/>
                <a:cs typeface="Times New Roman" panose="02020603050405020304" pitchFamily="18" charset="0"/>
              </a:rPr>
              <a:t>              Öğrencilere ihtiyacımız var,</a:t>
            </a:r>
          </a:p>
        </p:txBody>
      </p:sp>
    </p:spTree>
    <p:extLst>
      <p:ext uri="{BB962C8B-B14F-4D97-AF65-F5344CB8AC3E}">
        <p14:creationId xmlns:p14="http://schemas.microsoft.com/office/powerpoint/2010/main" val="13924987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403648" y="2852936"/>
            <a:ext cx="6552728" cy="1046440"/>
          </a:xfrm>
          <a:prstGeom prst="rect">
            <a:avLst/>
          </a:prstGeom>
        </p:spPr>
        <p:txBody>
          <a:bodyPr wrap="square">
            <a:spAutoFit/>
          </a:bodyPr>
          <a:lstStyle/>
          <a:p>
            <a:pPr algn="ctr"/>
            <a:r>
              <a:rPr lang="tr-TR" sz="4400" b="1" dirty="0" smtClean="0">
                <a:solidFill>
                  <a:srgbClr val="00B0F0"/>
                </a:solidFill>
                <a:latin typeface="Times New Roman" panose="02020603050405020304" pitchFamily="18" charset="0"/>
                <a:cs typeface="Times New Roman" panose="02020603050405020304" pitchFamily="18" charset="0"/>
              </a:rPr>
              <a:t>Teşekkürler….</a:t>
            </a:r>
            <a:r>
              <a:rPr lang="tr-TR" sz="4400" b="1" dirty="0">
                <a:solidFill>
                  <a:srgbClr val="00B0F0"/>
                </a:solidFill>
                <a:latin typeface="Times New Roman" panose="02020603050405020304" pitchFamily="18" charset="0"/>
                <a:cs typeface="Times New Roman" panose="02020603050405020304" pitchFamily="18" charset="0"/>
              </a:rPr>
              <a:t/>
            </a:r>
            <a:br>
              <a:rPr lang="tr-TR" sz="4400" b="1" dirty="0">
                <a:solidFill>
                  <a:srgbClr val="00B0F0"/>
                </a:solidFill>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923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548680"/>
            <a:ext cx="8712968" cy="5391219"/>
          </a:xfrm>
          <a:prstGeom prst="rect">
            <a:avLst/>
          </a:prstGeom>
        </p:spPr>
        <p:txBody>
          <a:bodyPr wrap="square">
            <a:spAutoFit/>
          </a:bodyPr>
          <a:lstStyle/>
          <a:p>
            <a:pPr algn="ctr" defTabSz="457200">
              <a:spcBef>
                <a:spcPts val="1000"/>
              </a:spcBef>
              <a:buClr>
                <a:srgbClr val="A53010"/>
              </a:buClr>
            </a:pPr>
            <a:r>
              <a:rPr lang="tr-TR" sz="2800" b="1" dirty="0" smtClean="0">
                <a:solidFill>
                  <a:srgbClr val="C00000"/>
                </a:solidFill>
                <a:latin typeface="Times New Roman" panose="02020603050405020304" pitchFamily="18" charset="0"/>
                <a:cs typeface="Times New Roman" panose="02020603050405020304" pitchFamily="18" charset="0"/>
              </a:rPr>
              <a:t>Milli </a:t>
            </a:r>
            <a:r>
              <a:rPr lang="tr-TR" sz="2800" b="1" dirty="0">
                <a:solidFill>
                  <a:srgbClr val="C00000"/>
                </a:solidFill>
                <a:latin typeface="Times New Roman" panose="02020603050405020304" pitchFamily="18" charset="0"/>
                <a:cs typeface="Times New Roman" panose="02020603050405020304" pitchFamily="18" charset="0"/>
              </a:rPr>
              <a:t>Eğitim Temel Kanunu </a:t>
            </a:r>
            <a:endParaRPr lang="tr-TR" sz="2800" b="1" dirty="0" smtClean="0">
              <a:solidFill>
                <a:srgbClr val="C00000"/>
              </a:solidFill>
              <a:latin typeface="Times New Roman" panose="02020603050405020304" pitchFamily="18" charset="0"/>
              <a:cs typeface="Times New Roman" panose="02020603050405020304" pitchFamily="18" charset="0"/>
            </a:endParaRPr>
          </a:p>
          <a:p>
            <a:pPr algn="ctr" defTabSz="457200">
              <a:spcBef>
                <a:spcPts val="1000"/>
              </a:spcBef>
              <a:buClr>
                <a:srgbClr val="A53010"/>
              </a:buClr>
            </a:pPr>
            <a:r>
              <a:rPr lang="tr-TR" sz="2800" i="1" dirty="0" smtClean="0">
                <a:solidFill>
                  <a:srgbClr val="000000"/>
                </a:solidFill>
                <a:latin typeface="Times New Roman"/>
              </a:rPr>
              <a:t>C</a:t>
            </a:r>
            <a:r>
              <a:rPr lang="tr-TR" sz="2800" i="1" dirty="0">
                <a:solidFill>
                  <a:srgbClr val="000000"/>
                </a:solidFill>
                <a:latin typeface="Times New Roman"/>
              </a:rPr>
              <a:t>) Orta öğretim: </a:t>
            </a:r>
            <a:endParaRPr lang="tr-TR" sz="2800" dirty="0">
              <a:solidFill>
                <a:srgbClr val="000000"/>
              </a:solidFill>
              <a:latin typeface="Times New Roman"/>
            </a:endParaRPr>
          </a:p>
          <a:p>
            <a:pPr algn="ctr"/>
            <a:r>
              <a:rPr lang="tr-TR" sz="2800" i="1" dirty="0">
                <a:solidFill>
                  <a:srgbClr val="000000"/>
                </a:solidFill>
                <a:latin typeface="Times New Roman"/>
              </a:rPr>
              <a:t>I – Kapsam: </a:t>
            </a:r>
            <a:endParaRPr lang="tr-TR" sz="2800" dirty="0">
              <a:solidFill>
                <a:srgbClr val="000000"/>
              </a:solidFill>
              <a:latin typeface="Times New Roman"/>
            </a:endParaRPr>
          </a:p>
          <a:p>
            <a:pPr algn="ctr"/>
            <a:r>
              <a:rPr lang="nn-NO" sz="2800" b="1" dirty="0">
                <a:solidFill>
                  <a:srgbClr val="000000"/>
                </a:solidFill>
                <a:latin typeface="Times New Roman"/>
              </a:rPr>
              <a:t>Madde 26 – (Değişik: 2/12/2016-6764/23 md.) </a:t>
            </a:r>
            <a:endParaRPr lang="nn-NO" sz="2800" dirty="0">
              <a:solidFill>
                <a:srgbClr val="000000"/>
              </a:solidFill>
              <a:latin typeface="Times New Roman"/>
            </a:endParaRPr>
          </a:p>
          <a:p>
            <a:pPr algn="ctr"/>
            <a:r>
              <a:rPr lang="tr-TR" sz="2800" dirty="0">
                <a:solidFill>
                  <a:srgbClr val="000000"/>
                </a:solidFill>
                <a:latin typeface="Times New Roman"/>
              </a:rPr>
              <a:t>Ortaöğretim; ilköğretime dayalı dört yıllık zorunlu örgün veya yaygın öğrenim veren genel, mesleki ve teknik öğretim kurumları ile </a:t>
            </a:r>
            <a:r>
              <a:rPr lang="tr-TR" sz="2800" u="sng" dirty="0">
                <a:solidFill>
                  <a:srgbClr val="C00000"/>
                </a:solidFill>
                <a:latin typeface="Times New Roman"/>
              </a:rPr>
              <a:t>mesleki eğitim merkezlerinin </a:t>
            </a:r>
            <a:r>
              <a:rPr lang="tr-TR" sz="2800" dirty="0">
                <a:solidFill>
                  <a:srgbClr val="000000"/>
                </a:solidFill>
                <a:latin typeface="Times New Roman"/>
              </a:rPr>
              <a:t>tümünü kapsar. Bu okul ve kurumları bitirenlere, bitirdikleri programın özelliğine göre diploma verilir. </a:t>
            </a:r>
            <a:r>
              <a:rPr lang="tr-TR" sz="2800" u="sng" dirty="0">
                <a:solidFill>
                  <a:srgbClr val="C00000"/>
                </a:solidFill>
                <a:latin typeface="Times New Roman"/>
              </a:rPr>
              <a:t>Ancak mesleki eğitim merkezi öğrencilerinin diploma alabilmeleri için Millî Eğitim Bakanlığınca belirlenen fark derslerini tamamlaması zorunludur. </a:t>
            </a:r>
            <a:endParaRPr lang="tr-TR" sz="2800" b="1" u="sng" dirty="0">
              <a:solidFill>
                <a:srgbClr val="C00000"/>
              </a:solidFill>
              <a:latin typeface="Calibri"/>
            </a:endParaRPr>
          </a:p>
        </p:txBody>
      </p:sp>
    </p:spTree>
    <p:extLst>
      <p:ext uri="{BB962C8B-B14F-4D97-AF65-F5344CB8AC3E}">
        <p14:creationId xmlns:p14="http://schemas.microsoft.com/office/powerpoint/2010/main" val="3874270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980728"/>
            <a:ext cx="8352928" cy="5242461"/>
          </a:xfrm>
          <a:prstGeom prst="rect">
            <a:avLst/>
          </a:prstGeom>
        </p:spPr>
        <p:txBody>
          <a:bodyPr wrap="square">
            <a:spAutoFit/>
          </a:bodyPr>
          <a:lstStyle/>
          <a:p>
            <a:pPr marL="342900" indent="-342900" algn="ctr" defTabSz="457200">
              <a:spcBef>
                <a:spcPts val="1000"/>
              </a:spcBef>
              <a:buClr>
                <a:srgbClr val="A53010"/>
              </a:buClr>
            </a:pPr>
            <a:endParaRPr lang="tr-TR" sz="3000" dirty="0">
              <a:solidFill>
                <a:srgbClr val="002060"/>
              </a:solidFill>
              <a:latin typeface="Century Gothic"/>
            </a:endParaRPr>
          </a:p>
          <a:p>
            <a:pPr algn="ctr" defTabSz="457200">
              <a:spcBef>
                <a:spcPts val="1000"/>
              </a:spcBef>
              <a:buClr>
                <a:srgbClr val="A53010"/>
              </a:buClr>
            </a:pPr>
            <a:r>
              <a:rPr lang="tr-TR" sz="3600" b="1" dirty="0">
                <a:solidFill>
                  <a:srgbClr val="C00000"/>
                </a:solidFill>
                <a:latin typeface="Times New Roman" panose="02020603050405020304" pitchFamily="18" charset="0"/>
                <a:cs typeface="Times New Roman" panose="02020603050405020304" pitchFamily="18" charset="0"/>
              </a:rPr>
              <a:t>Milli Eğitim Temel </a:t>
            </a:r>
            <a:r>
              <a:rPr lang="tr-TR" sz="3600" b="1" dirty="0" smtClean="0">
                <a:solidFill>
                  <a:srgbClr val="C00000"/>
                </a:solidFill>
                <a:latin typeface="Times New Roman" panose="02020603050405020304" pitchFamily="18" charset="0"/>
                <a:cs typeface="Times New Roman" panose="02020603050405020304" pitchFamily="18" charset="0"/>
              </a:rPr>
              <a:t>Kanunu</a:t>
            </a:r>
            <a:endParaRPr lang="tr-TR" sz="3600" b="1" dirty="0">
              <a:solidFill>
                <a:srgbClr val="C00000"/>
              </a:solidFill>
              <a:latin typeface="Times New Roman" panose="02020603050405020304" pitchFamily="18" charset="0"/>
              <a:cs typeface="Times New Roman" panose="02020603050405020304" pitchFamily="18" charset="0"/>
            </a:endParaRPr>
          </a:p>
          <a:p>
            <a:pPr algn="ctr"/>
            <a:r>
              <a:rPr lang="tr-TR" sz="3600" i="1" dirty="0">
                <a:solidFill>
                  <a:srgbClr val="000000"/>
                </a:solidFill>
                <a:latin typeface="Times New Roman"/>
              </a:rPr>
              <a:t>IV – Kuruluş: </a:t>
            </a:r>
            <a:endParaRPr lang="tr-TR" sz="3600" dirty="0">
              <a:solidFill>
                <a:srgbClr val="000000"/>
              </a:solidFill>
              <a:latin typeface="Times New Roman"/>
            </a:endParaRPr>
          </a:p>
          <a:p>
            <a:pPr algn="ctr"/>
            <a:r>
              <a:rPr lang="tr-TR" sz="3600" b="1" dirty="0">
                <a:solidFill>
                  <a:srgbClr val="000000"/>
                </a:solidFill>
                <a:latin typeface="Times New Roman"/>
              </a:rPr>
              <a:t>Madde 29 – (Değişik birinci fıkra: 2/12/2016-6764/24 </a:t>
            </a:r>
            <a:r>
              <a:rPr lang="tr-TR" sz="3600" b="1" dirty="0" err="1">
                <a:solidFill>
                  <a:srgbClr val="000000"/>
                </a:solidFill>
                <a:latin typeface="Times New Roman"/>
              </a:rPr>
              <a:t>md.</a:t>
            </a:r>
            <a:r>
              <a:rPr lang="tr-TR" sz="3600" b="1" dirty="0">
                <a:solidFill>
                  <a:srgbClr val="000000"/>
                </a:solidFill>
                <a:latin typeface="Times New Roman"/>
              </a:rPr>
              <a:t>) </a:t>
            </a:r>
            <a:endParaRPr lang="tr-TR" sz="3600" b="1" dirty="0" smtClean="0">
              <a:solidFill>
                <a:srgbClr val="000000"/>
              </a:solidFill>
              <a:latin typeface="Times New Roman"/>
            </a:endParaRPr>
          </a:p>
          <a:p>
            <a:pPr algn="ctr"/>
            <a:r>
              <a:rPr lang="tr-TR" sz="3600" dirty="0" smtClean="0">
                <a:solidFill>
                  <a:srgbClr val="000000"/>
                </a:solidFill>
                <a:latin typeface="Times New Roman"/>
              </a:rPr>
              <a:t>Ortaöğretim</a:t>
            </a:r>
            <a:r>
              <a:rPr lang="tr-TR" sz="3600" dirty="0">
                <a:solidFill>
                  <a:srgbClr val="000000"/>
                </a:solidFill>
                <a:latin typeface="Times New Roman"/>
              </a:rPr>
              <a:t>, çeşitli programlar uygulayan liseler ile mesleki eğitim merkezlerinden meydana gelir. </a:t>
            </a:r>
            <a:endParaRPr lang="tr-TR" sz="3600" b="1" dirty="0" smtClean="0">
              <a:solidFill>
                <a:prstClr val="black"/>
              </a:solidFill>
              <a:latin typeface="Century Gothic"/>
            </a:endParaRPr>
          </a:p>
          <a:p>
            <a:pPr algn="ctr" defTabSz="457200">
              <a:spcBef>
                <a:spcPts val="1000"/>
              </a:spcBef>
              <a:buClr>
                <a:srgbClr val="A53010"/>
              </a:buClr>
            </a:pPr>
            <a:endParaRPr lang="tr-TR" sz="3600" b="1" i="1" u="sng" dirty="0">
              <a:solidFill>
                <a:prstClr val="black"/>
              </a:solidFill>
              <a:latin typeface="Century Gothic"/>
            </a:endParaRPr>
          </a:p>
        </p:txBody>
      </p:sp>
    </p:spTree>
    <p:extLst>
      <p:ext uri="{BB962C8B-B14F-4D97-AF65-F5344CB8AC3E}">
        <p14:creationId xmlns:p14="http://schemas.microsoft.com/office/powerpoint/2010/main" val="793974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b="1" dirty="0">
                <a:solidFill>
                  <a:srgbClr val="002060"/>
                </a:solidFill>
                <a:latin typeface="Times New Roman" panose="02020603050405020304" pitchFamily="18" charset="0"/>
                <a:cs typeface="Times New Roman" panose="02020603050405020304" pitchFamily="18" charset="0"/>
              </a:rPr>
              <a:t>28. MEK KAPSAMDA OLAN ALAN VE DALLAR</a:t>
            </a:r>
            <a:endParaRPr lang="tr-TR"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1520" y="1935480"/>
            <a:ext cx="8640960" cy="4389120"/>
          </a:xfrm>
        </p:spPr>
        <p:txBody>
          <a:bodyPr/>
          <a:lstStyle/>
          <a:p>
            <a:pPr marL="342900" lvl="0" indent="-342900" algn="ctr" defTabSz="457200">
              <a:spcBef>
                <a:spcPts val="1000"/>
              </a:spcBef>
              <a:buClr>
                <a:srgbClr val="A53010"/>
              </a:buClr>
              <a:buSzTx/>
              <a:buNone/>
            </a:pPr>
            <a:r>
              <a:rPr lang="tr-TR" sz="4400" b="1" dirty="0" smtClean="0">
                <a:solidFill>
                  <a:prstClr val="black"/>
                </a:solidFill>
                <a:latin typeface="Times New Roman" panose="02020603050405020304" pitchFamily="18" charset="0"/>
                <a:cs typeface="Times New Roman" panose="02020603050405020304" pitchFamily="18" charset="0"/>
              </a:rPr>
              <a:t>28 </a:t>
            </a:r>
            <a:r>
              <a:rPr lang="tr-TR" sz="4400" b="1" dirty="0">
                <a:solidFill>
                  <a:prstClr val="black"/>
                </a:solidFill>
                <a:latin typeface="Times New Roman" panose="02020603050405020304" pitchFamily="18" charset="0"/>
                <a:cs typeface="Times New Roman" panose="02020603050405020304" pitchFamily="18" charset="0"/>
              </a:rPr>
              <a:t>Aralık 2016 tarihinde yapılan </a:t>
            </a:r>
            <a:endParaRPr lang="tr-TR" sz="4400" b="1" dirty="0" smtClean="0">
              <a:solidFill>
                <a:prstClr val="black"/>
              </a:solidFill>
              <a:latin typeface="Times New Roman" panose="02020603050405020304" pitchFamily="18" charset="0"/>
              <a:cs typeface="Times New Roman" panose="02020603050405020304" pitchFamily="18" charset="0"/>
            </a:endParaRPr>
          </a:p>
          <a:p>
            <a:pPr marL="342900" lvl="0" indent="-342900" algn="ctr" defTabSz="457200">
              <a:spcBef>
                <a:spcPts val="1000"/>
              </a:spcBef>
              <a:buClr>
                <a:srgbClr val="A53010"/>
              </a:buClr>
              <a:buSzTx/>
              <a:buNone/>
            </a:pPr>
            <a:r>
              <a:rPr lang="tr-TR" sz="4400" b="1" dirty="0" smtClean="0">
                <a:solidFill>
                  <a:prstClr val="black"/>
                </a:solidFill>
                <a:latin typeface="Times New Roman" panose="02020603050405020304" pitchFamily="18" charset="0"/>
                <a:cs typeface="Times New Roman" panose="02020603050405020304" pitchFamily="18" charset="0"/>
              </a:rPr>
              <a:t>28</a:t>
            </a:r>
            <a:r>
              <a:rPr lang="tr-TR" sz="4400" b="1" dirty="0">
                <a:solidFill>
                  <a:prstClr val="black"/>
                </a:solidFill>
                <a:latin typeface="Times New Roman" panose="02020603050405020304" pitchFamily="18" charset="0"/>
                <a:cs typeface="Times New Roman" panose="02020603050405020304" pitchFamily="18" charset="0"/>
              </a:rPr>
              <a:t>. Mesleki Eğitim Kurulunda alınan karar ile </a:t>
            </a:r>
            <a:r>
              <a:rPr lang="tr-TR" sz="4400" b="1" dirty="0" smtClean="0">
                <a:solidFill>
                  <a:prstClr val="black"/>
                </a:solidFill>
                <a:latin typeface="Times New Roman" panose="02020603050405020304" pitchFamily="18" charset="0"/>
                <a:cs typeface="Times New Roman" panose="02020603050405020304" pitchFamily="18" charset="0"/>
              </a:rPr>
              <a:t>Meslek Eğitim Merkezleri </a:t>
            </a:r>
            <a:r>
              <a:rPr lang="tr-TR" sz="4400" b="1" dirty="0" smtClean="0">
                <a:solidFill>
                  <a:srgbClr val="FF0000"/>
                </a:solidFill>
                <a:latin typeface="Times New Roman" panose="02020603050405020304" pitchFamily="18" charset="0"/>
                <a:cs typeface="Times New Roman" panose="02020603050405020304" pitchFamily="18" charset="0"/>
              </a:rPr>
              <a:t>27 meslek alanında 140 dalda </a:t>
            </a:r>
            <a:r>
              <a:rPr lang="tr-TR" sz="4400" b="1" dirty="0" smtClean="0">
                <a:solidFill>
                  <a:prstClr val="black"/>
                </a:solidFill>
                <a:latin typeface="Times New Roman" panose="02020603050405020304" pitchFamily="18" charset="0"/>
                <a:cs typeface="Times New Roman" panose="02020603050405020304" pitchFamily="18" charset="0"/>
              </a:rPr>
              <a:t>eğitim </a:t>
            </a:r>
            <a:r>
              <a:rPr lang="tr-TR" sz="4400" b="1" dirty="0">
                <a:solidFill>
                  <a:prstClr val="black"/>
                </a:solidFill>
                <a:latin typeface="Times New Roman" panose="02020603050405020304" pitchFamily="18" charset="0"/>
                <a:cs typeface="Times New Roman" panose="02020603050405020304" pitchFamily="18" charset="0"/>
              </a:rPr>
              <a:t>verilmektedir.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076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026903520"/>
              </p:ext>
            </p:extLst>
          </p:nvPr>
        </p:nvGraphicFramePr>
        <p:xfrm>
          <a:off x="1619672" y="1124740"/>
          <a:ext cx="5256584" cy="4392494"/>
        </p:xfrm>
        <a:graphic>
          <a:graphicData uri="http://schemas.openxmlformats.org/drawingml/2006/table">
            <a:tbl>
              <a:tblPr firstRow="1" firstCol="1" bandRow="1"/>
              <a:tblGrid>
                <a:gridCol w="5256584"/>
              </a:tblGrid>
              <a:tr h="545054">
                <a:tc>
                  <a:txBody>
                    <a:bodyPr/>
                    <a:lstStyle/>
                    <a:p>
                      <a:pPr algn="ctr">
                        <a:lnSpc>
                          <a:spcPts val="1200"/>
                        </a:lnSpc>
                        <a:spcAft>
                          <a:spcPts val="0"/>
                        </a:spcAft>
                      </a:pPr>
                      <a:r>
                        <a:rPr lang="tr-TR" sz="2000" dirty="0">
                          <a:effectLst/>
                          <a:latin typeface="Times New Roman"/>
                          <a:ea typeface="Times New Roman"/>
                          <a:cs typeface="Times New Roman"/>
                        </a:rPr>
                        <a:t>ELEKTRİK- ELEKTRONİK TEKNOLOJİSİ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Bobinaj</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Büro Makineleri Teknik Servisi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Elektrik Tesisatları ve Pano </a:t>
                      </a:r>
                      <a:r>
                        <a:rPr lang="tr-TR" sz="2000" dirty="0" smtClean="0">
                          <a:effectLst/>
                          <a:latin typeface="Times New Roman"/>
                          <a:ea typeface="Times New Roman"/>
                          <a:cs typeface="Times New Roman"/>
                        </a:rPr>
                        <a:t>Monitörlüğü</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Elektrikli Ev Aletleri Teknik Servisi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Asansör Sistemleri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Endüstriyel Bakım Onarım</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Görüntü ve Ses Sistemleri </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Güvenlik Sistemleri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Haberleşme Sistemleri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744">
                <a:tc>
                  <a:txBody>
                    <a:bodyPr/>
                    <a:lstStyle/>
                    <a:p>
                      <a:pPr algn="ctr">
                        <a:lnSpc>
                          <a:spcPts val="1200"/>
                        </a:lnSpc>
                        <a:spcAft>
                          <a:spcPts val="0"/>
                        </a:spcAft>
                      </a:pPr>
                      <a:r>
                        <a:rPr lang="tr-TR" sz="2000" dirty="0">
                          <a:effectLst/>
                          <a:latin typeface="Times New Roman"/>
                          <a:ea typeface="Times New Roman"/>
                          <a:cs typeface="Times New Roman"/>
                        </a:rPr>
                        <a:t>Yüksek Gerilim Sistemleri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1302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4287690609"/>
              </p:ext>
            </p:extLst>
          </p:nvPr>
        </p:nvGraphicFramePr>
        <p:xfrm>
          <a:off x="1835696" y="1916830"/>
          <a:ext cx="5040560" cy="3168353"/>
        </p:xfrm>
        <a:graphic>
          <a:graphicData uri="http://schemas.openxmlformats.org/drawingml/2006/table">
            <a:tbl>
              <a:tblPr firstRow="1" firstCol="1" bandRow="1"/>
              <a:tblGrid>
                <a:gridCol w="5040560"/>
              </a:tblGrid>
              <a:tr h="1016264">
                <a:tc>
                  <a:txBody>
                    <a:bodyPr/>
                    <a:lstStyle/>
                    <a:p>
                      <a:pPr algn="ctr">
                        <a:lnSpc>
                          <a:spcPts val="1200"/>
                        </a:lnSpc>
                        <a:spcAft>
                          <a:spcPts val="0"/>
                        </a:spcAft>
                      </a:pPr>
                      <a:r>
                        <a:rPr lang="tr-TR" sz="2000" dirty="0">
                          <a:effectLst/>
                          <a:latin typeface="Times New Roman"/>
                          <a:ea typeface="Times New Roman"/>
                          <a:cs typeface="Times New Roman"/>
                        </a:rPr>
                        <a:t>GÜZELLİK VE SAÇ BAKIM HİZMETLERİ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7363">
                <a:tc>
                  <a:txBody>
                    <a:bodyPr/>
                    <a:lstStyle/>
                    <a:p>
                      <a:pPr algn="ctr">
                        <a:lnSpc>
                          <a:spcPts val="1200"/>
                        </a:lnSpc>
                        <a:spcAft>
                          <a:spcPts val="0"/>
                        </a:spcAft>
                      </a:pPr>
                      <a:r>
                        <a:rPr lang="tr-TR" sz="2000" dirty="0">
                          <a:effectLst/>
                          <a:latin typeface="Times New Roman"/>
                          <a:ea typeface="Times New Roman"/>
                          <a:cs typeface="Times New Roman"/>
                        </a:rPr>
                        <a:t>Cilt Bakımı ve Makyaj</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7363">
                <a:tc>
                  <a:txBody>
                    <a:bodyPr/>
                    <a:lstStyle/>
                    <a:p>
                      <a:pPr algn="ctr">
                        <a:lnSpc>
                          <a:spcPts val="1200"/>
                        </a:lnSpc>
                        <a:spcAft>
                          <a:spcPts val="0"/>
                        </a:spcAft>
                      </a:pPr>
                      <a:r>
                        <a:rPr lang="tr-TR" sz="2000" dirty="0">
                          <a:effectLst/>
                          <a:latin typeface="Times New Roman"/>
                          <a:ea typeface="Times New Roman"/>
                          <a:cs typeface="Times New Roman"/>
                        </a:rPr>
                        <a:t>Erkek Kuaförü</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7363">
                <a:tc>
                  <a:txBody>
                    <a:bodyPr/>
                    <a:lstStyle/>
                    <a:p>
                      <a:pPr algn="ctr">
                        <a:lnSpc>
                          <a:spcPts val="1200"/>
                        </a:lnSpc>
                        <a:spcAft>
                          <a:spcPts val="0"/>
                        </a:spcAft>
                      </a:pPr>
                      <a:r>
                        <a:rPr lang="tr-TR" sz="2000" dirty="0">
                          <a:effectLst/>
                          <a:latin typeface="Times New Roman"/>
                          <a:ea typeface="Times New Roman"/>
                          <a:cs typeface="Times New Roman"/>
                        </a:rPr>
                        <a:t>Kadın Kuaförü</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92306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615591722"/>
              </p:ext>
            </p:extLst>
          </p:nvPr>
        </p:nvGraphicFramePr>
        <p:xfrm>
          <a:off x="1475656" y="1340769"/>
          <a:ext cx="6840760" cy="3966094"/>
        </p:xfrm>
        <a:graphic>
          <a:graphicData uri="http://schemas.openxmlformats.org/drawingml/2006/table">
            <a:tbl>
              <a:tblPr firstRow="1" firstCol="1" bandRow="1"/>
              <a:tblGrid>
                <a:gridCol w="6840760"/>
              </a:tblGrid>
              <a:tr h="242904">
                <a:tc>
                  <a:txBody>
                    <a:bodyPr/>
                    <a:lstStyle/>
                    <a:p>
                      <a:pPr algn="ctr">
                        <a:lnSpc>
                          <a:spcPts val="1200"/>
                        </a:lnSpc>
                        <a:spcAft>
                          <a:spcPts val="0"/>
                        </a:spcAft>
                      </a:pPr>
                      <a:endParaRPr lang="tr-TR" sz="2000" dirty="0" smtClean="0">
                        <a:effectLst/>
                        <a:latin typeface="Times New Roman"/>
                        <a:ea typeface="Times New Roman"/>
                        <a:cs typeface="Times New Roman"/>
                      </a:endParaRPr>
                    </a:p>
                    <a:p>
                      <a:pPr algn="ctr">
                        <a:lnSpc>
                          <a:spcPts val="1200"/>
                        </a:lnSpc>
                        <a:spcAft>
                          <a:spcPts val="0"/>
                        </a:spcAft>
                      </a:pPr>
                      <a:r>
                        <a:rPr lang="tr-TR" sz="2000" dirty="0" smtClean="0">
                          <a:effectLst/>
                          <a:latin typeface="Times New Roman"/>
                          <a:ea typeface="Times New Roman"/>
                          <a:cs typeface="Times New Roman"/>
                        </a:rPr>
                        <a:t>MOTORLU </a:t>
                      </a:r>
                      <a:r>
                        <a:rPr lang="tr-TR" sz="2000" dirty="0">
                          <a:effectLst/>
                          <a:latin typeface="Times New Roman"/>
                          <a:ea typeface="Times New Roman"/>
                          <a:cs typeface="Times New Roman"/>
                        </a:rPr>
                        <a:t>ARAÇLAR TEKNOLOJİSİ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908">
                <a:tc>
                  <a:txBody>
                    <a:bodyPr/>
                    <a:lstStyle/>
                    <a:p>
                      <a:pPr algn="ctr">
                        <a:lnSpc>
                          <a:spcPts val="1200"/>
                        </a:lnSpc>
                        <a:spcAft>
                          <a:spcPts val="0"/>
                        </a:spcAft>
                      </a:pPr>
                      <a:r>
                        <a:rPr lang="tr-TR" sz="2000" dirty="0">
                          <a:effectLst/>
                          <a:latin typeface="Times New Roman"/>
                          <a:ea typeface="Times New Roman"/>
                          <a:cs typeface="Times New Roman"/>
                        </a:rPr>
                        <a:t>Dizel Motorları Yakıt Pompası ve Enjektör </a:t>
                      </a:r>
                      <a:r>
                        <a:rPr lang="tr-TR" sz="2000" dirty="0" err="1">
                          <a:effectLst/>
                          <a:latin typeface="Times New Roman"/>
                          <a:ea typeface="Times New Roman"/>
                          <a:cs typeface="Times New Roman"/>
                        </a:rPr>
                        <a:t>Ayarcılığı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pPr>
                      <a:r>
                        <a:rPr lang="tr-TR" sz="2000" dirty="0">
                          <a:effectLst/>
                          <a:latin typeface="Times New Roman"/>
                          <a:ea typeface="Times New Roman"/>
                          <a:cs typeface="Times New Roman"/>
                        </a:rPr>
                        <a:t>İş Makineleri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tabLst>
                          <a:tab pos="685800" algn="l"/>
                        </a:tabLst>
                      </a:pPr>
                      <a:r>
                        <a:rPr lang="tr-TR" sz="2000" dirty="0">
                          <a:effectLst/>
                          <a:latin typeface="Times New Roman"/>
                          <a:ea typeface="Times New Roman"/>
                          <a:cs typeface="Times New Roman"/>
                        </a:rPr>
                        <a:t>Motorlu Araçlar LPG Sistemleri Bakım ve Onarımcılığı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pPr>
                      <a:r>
                        <a:rPr lang="tr-TR" sz="2000" dirty="0">
                          <a:effectLst/>
                          <a:latin typeface="Times New Roman"/>
                          <a:ea typeface="Times New Roman"/>
                          <a:cs typeface="Times New Roman"/>
                        </a:rPr>
                        <a:t>Motosiklet Tamirciliği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pPr>
                      <a:r>
                        <a:rPr lang="tr-TR" sz="2000" dirty="0">
                          <a:effectLst/>
                          <a:latin typeface="Times New Roman"/>
                          <a:ea typeface="Times New Roman"/>
                          <a:cs typeface="Times New Roman"/>
                        </a:rPr>
                        <a:t>Otomotiv Boya</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tabLst>
                          <a:tab pos="685800" algn="l"/>
                        </a:tabLst>
                      </a:pPr>
                      <a:r>
                        <a:rPr lang="tr-TR" sz="2000" dirty="0">
                          <a:effectLst/>
                          <a:latin typeface="Times New Roman"/>
                          <a:ea typeface="Times New Roman"/>
                          <a:cs typeface="Times New Roman"/>
                        </a:rPr>
                        <a:t>Otomotiv Elektrikçiliği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pPr>
                      <a:r>
                        <a:rPr lang="tr-TR" sz="2000" dirty="0">
                          <a:effectLst/>
                          <a:latin typeface="Times New Roman"/>
                          <a:ea typeface="Times New Roman"/>
                          <a:cs typeface="Times New Roman"/>
                        </a:rPr>
                        <a:t>Otomotiv Elektromekanik</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pPr>
                      <a:r>
                        <a:rPr lang="tr-TR" sz="2000" dirty="0">
                          <a:effectLst/>
                          <a:latin typeface="Times New Roman"/>
                          <a:ea typeface="Times New Roman"/>
                          <a:cs typeface="Times New Roman"/>
                        </a:rPr>
                        <a:t>Otomotiv Gövde</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tabLst>
                          <a:tab pos="685800" algn="l"/>
                        </a:tabLst>
                      </a:pPr>
                      <a:r>
                        <a:rPr lang="tr-TR" sz="2000" dirty="0">
                          <a:effectLst/>
                          <a:latin typeface="Times New Roman"/>
                          <a:ea typeface="Times New Roman"/>
                          <a:cs typeface="Times New Roman"/>
                        </a:rPr>
                        <a:t>Otomotiv </a:t>
                      </a:r>
                      <a:r>
                        <a:rPr lang="tr-TR" sz="2000" dirty="0" err="1">
                          <a:effectLst/>
                          <a:latin typeface="Times New Roman"/>
                          <a:ea typeface="Times New Roman"/>
                          <a:cs typeface="Times New Roman"/>
                        </a:rPr>
                        <a:t>Mekanikerliği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11">
                <a:tc>
                  <a:txBody>
                    <a:bodyPr/>
                    <a:lstStyle/>
                    <a:p>
                      <a:pPr algn="ctr">
                        <a:lnSpc>
                          <a:spcPts val="1200"/>
                        </a:lnSpc>
                        <a:spcAft>
                          <a:spcPts val="0"/>
                        </a:spcAft>
                      </a:pPr>
                      <a:r>
                        <a:rPr lang="tr-TR" sz="2000" dirty="0">
                          <a:effectLst/>
                          <a:latin typeface="Times New Roman"/>
                          <a:ea typeface="Times New Roman"/>
                          <a:cs typeface="Times New Roman"/>
                        </a:rPr>
                        <a:t>Otomotiv Motor </a:t>
                      </a:r>
                      <a:r>
                        <a:rPr lang="tr-TR" sz="2000" dirty="0" err="1">
                          <a:effectLst/>
                          <a:latin typeface="Times New Roman"/>
                          <a:ea typeface="Times New Roman"/>
                          <a:cs typeface="Times New Roman"/>
                        </a:rPr>
                        <a:t>Yenileştirmeciliği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687">
                <a:tc>
                  <a:txBody>
                    <a:bodyPr/>
                    <a:lstStyle/>
                    <a:p>
                      <a:pPr algn="ctr">
                        <a:lnSpc>
                          <a:spcPts val="1200"/>
                        </a:lnSpc>
                        <a:spcAft>
                          <a:spcPts val="0"/>
                        </a:spcAft>
                        <a:tabLst>
                          <a:tab pos="685800" algn="l"/>
                        </a:tabLst>
                      </a:pPr>
                      <a:r>
                        <a:rPr lang="tr-TR" sz="2000" dirty="0">
                          <a:effectLst/>
                          <a:latin typeface="Times New Roman"/>
                          <a:ea typeface="Times New Roman"/>
                          <a:cs typeface="Times New Roman"/>
                        </a:rPr>
                        <a:t>Ön Düzen </a:t>
                      </a:r>
                      <a:r>
                        <a:rPr lang="tr-TR" sz="2000" dirty="0" err="1">
                          <a:effectLst/>
                          <a:latin typeface="Times New Roman"/>
                          <a:ea typeface="Times New Roman"/>
                          <a:cs typeface="Times New Roman"/>
                        </a:rPr>
                        <a:t>Ayarcılığı</a:t>
                      </a:r>
                      <a:r>
                        <a:rPr lang="tr-TR" sz="2000" dirty="0">
                          <a:effectLst/>
                          <a:latin typeface="Times New Roman"/>
                          <a:ea typeface="Times New Roman"/>
                          <a:cs typeface="Times New Roman"/>
                        </a:rPr>
                        <a:t> ve </a:t>
                      </a:r>
                      <a:r>
                        <a:rPr lang="tr-TR" sz="2000" dirty="0" err="1">
                          <a:effectLst/>
                          <a:latin typeface="Times New Roman"/>
                          <a:ea typeface="Times New Roman"/>
                          <a:cs typeface="Times New Roman"/>
                        </a:rPr>
                        <a:t>Lastikçilik</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62205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594269526"/>
              </p:ext>
            </p:extLst>
          </p:nvPr>
        </p:nvGraphicFramePr>
        <p:xfrm>
          <a:off x="1259632" y="1484784"/>
          <a:ext cx="6048672" cy="3888434"/>
        </p:xfrm>
        <a:graphic>
          <a:graphicData uri="http://schemas.openxmlformats.org/drawingml/2006/table">
            <a:tbl>
              <a:tblPr firstRow="1" firstCol="1" bandRow="1"/>
              <a:tblGrid>
                <a:gridCol w="6048672"/>
              </a:tblGrid>
              <a:tr h="858484">
                <a:tc>
                  <a:txBody>
                    <a:bodyPr/>
                    <a:lstStyle/>
                    <a:p>
                      <a:pPr algn="ctr">
                        <a:lnSpc>
                          <a:spcPts val="1200"/>
                        </a:lnSpc>
                        <a:spcAft>
                          <a:spcPts val="0"/>
                        </a:spcAft>
                      </a:pPr>
                      <a:r>
                        <a:rPr lang="tr-TR" sz="2000" dirty="0">
                          <a:effectLst/>
                          <a:latin typeface="Times New Roman"/>
                          <a:ea typeface="Times New Roman"/>
                          <a:cs typeface="Times New Roman"/>
                        </a:rPr>
                        <a:t>YİYECEK İÇECEK HİZMETLERİ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990">
                <a:tc>
                  <a:txBody>
                    <a:bodyPr/>
                    <a:lstStyle/>
                    <a:p>
                      <a:pPr algn="ctr">
                        <a:lnSpc>
                          <a:spcPts val="1200"/>
                        </a:lnSpc>
                        <a:spcAft>
                          <a:spcPts val="0"/>
                        </a:spcAft>
                      </a:pPr>
                      <a:r>
                        <a:rPr lang="tr-TR" sz="2000" dirty="0">
                          <a:effectLst/>
                          <a:latin typeface="Times New Roman"/>
                          <a:ea typeface="Times New Roman"/>
                          <a:cs typeface="Times New Roman"/>
                        </a:rPr>
                        <a:t>Aşçılık</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990">
                <a:tc>
                  <a:txBody>
                    <a:bodyPr/>
                    <a:lstStyle/>
                    <a:p>
                      <a:pPr algn="ctr">
                        <a:lnSpc>
                          <a:spcPts val="1200"/>
                        </a:lnSpc>
                        <a:spcAft>
                          <a:spcPts val="0"/>
                        </a:spcAft>
                      </a:pPr>
                      <a:r>
                        <a:rPr lang="tr-TR" sz="2000" dirty="0">
                          <a:effectLst/>
                          <a:latin typeface="Times New Roman"/>
                          <a:ea typeface="Times New Roman"/>
                          <a:cs typeface="Times New Roman"/>
                        </a:rPr>
                        <a:t>Fırıncılık</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990">
                <a:tc>
                  <a:txBody>
                    <a:bodyPr/>
                    <a:lstStyle/>
                    <a:p>
                      <a:pPr algn="ctr">
                        <a:lnSpc>
                          <a:spcPts val="1200"/>
                        </a:lnSpc>
                        <a:spcAft>
                          <a:spcPts val="0"/>
                        </a:spcAft>
                      </a:pPr>
                      <a:r>
                        <a:rPr lang="tr-TR" sz="2000" dirty="0">
                          <a:effectLst/>
                          <a:latin typeface="Times New Roman"/>
                          <a:ea typeface="Times New Roman"/>
                          <a:cs typeface="Times New Roman"/>
                        </a:rPr>
                        <a:t>Pasta ve Tatlı Yapımı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990">
                <a:tc>
                  <a:txBody>
                    <a:bodyPr/>
                    <a:lstStyle/>
                    <a:p>
                      <a:pPr algn="ctr">
                        <a:lnSpc>
                          <a:spcPts val="1200"/>
                        </a:lnSpc>
                        <a:spcAft>
                          <a:spcPts val="0"/>
                        </a:spcAft>
                      </a:pPr>
                      <a:r>
                        <a:rPr lang="tr-TR" sz="2000" dirty="0">
                          <a:effectLst/>
                          <a:latin typeface="Times New Roman"/>
                          <a:ea typeface="Times New Roman"/>
                          <a:cs typeface="Times New Roman"/>
                        </a:rPr>
                        <a:t>Servis</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990">
                <a:tc>
                  <a:txBody>
                    <a:bodyPr/>
                    <a:lstStyle/>
                    <a:p>
                      <a:pPr algn="ctr">
                        <a:lnSpc>
                          <a:spcPts val="1200"/>
                        </a:lnSpc>
                        <a:spcAft>
                          <a:spcPts val="0"/>
                        </a:spcAft>
                      </a:pPr>
                      <a:r>
                        <a:rPr lang="tr-TR" sz="2000" dirty="0">
                          <a:effectLst/>
                          <a:latin typeface="Times New Roman"/>
                          <a:ea typeface="Times New Roman"/>
                          <a:cs typeface="Times New Roman"/>
                        </a:rPr>
                        <a:t>Kantin İşletmeciliği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48440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1786</TotalTime>
  <Words>1193</Words>
  <Application>Microsoft Office PowerPoint</Application>
  <PresentationFormat>Ekran Gösterisi (4:3)</PresentationFormat>
  <Paragraphs>205</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2_Akış</vt:lpstr>
      <vt:lpstr>PowerPoint Sunusu</vt:lpstr>
      <vt:lpstr>MESLEKİ EĞİTİM MERKEZLERİ (Çıraklık Eğitimi)  </vt:lpstr>
      <vt:lpstr>PowerPoint Sunusu</vt:lpstr>
      <vt:lpstr>PowerPoint Sunusu</vt:lpstr>
      <vt:lpstr>28. MEK KAPSAMDA OLAN ALAN VE DALLAR</vt:lpstr>
      <vt:lpstr>PowerPoint Sunusu</vt:lpstr>
      <vt:lpstr>PowerPoint Sunusu</vt:lpstr>
      <vt:lpstr>PowerPoint Sunusu</vt:lpstr>
      <vt:lpstr>PowerPoint Sunusu</vt:lpstr>
      <vt:lpstr>Çıraklık Eğitimi</vt:lpstr>
      <vt:lpstr>KAYIT ŞARTLARI</vt:lpstr>
      <vt:lpstr>KAYIT ŞARTLARI</vt:lpstr>
      <vt:lpstr>KAYIT İŞLEMLERİ</vt:lpstr>
      <vt:lpstr>PowerPoint Sunusu</vt:lpstr>
      <vt:lpstr>Mesleki Eğitim Merkezlerinde  Çıraklık Eğitimi</vt:lpstr>
      <vt:lpstr>Mesleki Eğitim Merkezlerinde  Çıraklık Eğitimi</vt:lpstr>
      <vt:lpstr>Mesleki Eğitim Merkezlerinde  Çıraklık Eğitimi</vt:lpstr>
      <vt:lpstr>Mesleki Eğitim Merkezlerinde  Çıraklık Eğitimi </vt:lpstr>
      <vt:lpstr>Mesleki Eğitim Merkezlerinde  Çıraklık Eğitimi </vt:lpstr>
      <vt:lpstr>Mesleki Eğitim Merkezlerinde  Çıraklık Eğitimi </vt:lpstr>
      <vt:lpstr>6764 sayılı kanundan önce ÇIRAKLIK EĞİTİMİ SİSTEMİ</vt:lpstr>
      <vt:lpstr>6764 sayılı kanundan sonra ÇIRAKLIK EĞİTİMİ SİSTEMİ</vt:lpstr>
      <vt:lpstr>BELGELENDİRME</vt:lpstr>
      <vt:lpstr>ALAN ve KONTEN DURUMU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GÜZELLİK VE SAÇ BAKIM HİZMETLERİ ALANI</dc:title>
  <dc:creator>hazel</dc:creator>
  <cp:lastModifiedBy>pc1</cp:lastModifiedBy>
  <cp:revision>147</cp:revision>
  <dcterms:created xsi:type="dcterms:W3CDTF">2015-04-14T08:34:13Z</dcterms:created>
  <dcterms:modified xsi:type="dcterms:W3CDTF">2020-07-09T08:26:57Z</dcterms:modified>
</cp:coreProperties>
</file>